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48"/>
  </p:notesMasterIdLst>
  <p:handoutMasterIdLst>
    <p:handoutMasterId r:id="rId49"/>
  </p:handoutMasterIdLst>
  <p:sldIdLst>
    <p:sldId id="278" r:id="rId5"/>
    <p:sldId id="293" r:id="rId6"/>
    <p:sldId id="273" r:id="rId7"/>
    <p:sldId id="296" r:id="rId8"/>
    <p:sldId id="764" r:id="rId9"/>
    <p:sldId id="725" r:id="rId10"/>
    <p:sldId id="765" r:id="rId11"/>
    <p:sldId id="739" r:id="rId12"/>
    <p:sldId id="766" r:id="rId13"/>
    <p:sldId id="740" r:id="rId14"/>
    <p:sldId id="768" r:id="rId15"/>
    <p:sldId id="741" r:id="rId16"/>
    <p:sldId id="767" r:id="rId17"/>
    <p:sldId id="749" r:id="rId18"/>
    <p:sldId id="751" r:id="rId19"/>
    <p:sldId id="726" r:id="rId20"/>
    <p:sldId id="769" r:id="rId21"/>
    <p:sldId id="728" r:id="rId22"/>
    <p:sldId id="729" r:id="rId23"/>
    <p:sldId id="730" r:id="rId24"/>
    <p:sldId id="731" r:id="rId25"/>
    <p:sldId id="732" r:id="rId26"/>
    <p:sldId id="771" r:id="rId27"/>
    <p:sldId id="770" r:id="rId28"/>
    <p:sldId id="733" r:id="rId29"/>
    <p:sldId id="734" r:id="rId30"/>
    <p:sldId id="737" r:id="rId31"/>
    <p:sldId id="735" r:id="rId32"/>
    <p:sldId id="752" r:id="rId33"/>
    <p:sldId id="753" r:id="rId34"/>
    <p:sldId id="754" r:id="rId35"/>
    <p:sldId id="744" r:id="rId36"/>
    <p:sldId id="745" r:id="rId37"/>
    <p:sldId id="755" r:id="rId38"/>
    <p:sldId id="759" r:id="rId39"/>
    <p:sldId id="761" r:id="rId40"/>
    <p:sldId id="762" r:id="rId41"/>
    <p:sldId id="763" r:id="rId42"/>
    <p:sldId id="756" r:id="rId43"/>
    <p:sldId id="757" r:id="rId44"/>
    <p:sldId id="758" r:id="rId45"/>
    <p:sldId id="274" r:id="rId46"/>
    <p:sldId id="279" r:id="rId4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87F"/>
    <a:srgbClr val="002561"/>
    <a:srgbClr val="BADA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0E840D-8502-4013-8BE7-4E1BC87EAB98}" v="8" dt="2024-11-18T20:40:51.86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71"/>
  </p:normalViewPr>
  <p:slideViewPr>
    <p:cSldViewPr snapToGrid="0" snapToObjects="1">
      <p:cViewPr varScale="1">
        <p:scale>
          <a:sx n="82" d="100"/>
          <a:sy n="82" d="100"/>
        </p:scale>
        <p:origin x="720"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15" d="100"/>
          <a:sy n="115" d="100"/>
        </p:scale>
        <p:origin x="264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leen De Ruyck" userId="0171118e-9d31-49f5-b004-df0ead486f5e" providerId="ADAL" clId="{C20E840D-8502-4013-8BE7-4E1BC87EAB98}"/>
    <pc:docChg chg="undo custSel addSld modSld">
      <pc:chgData name="Anneleen De Ruyck" userId="0171118e-9d31-49f5-b004-df0ead486f5e" providerId="ADAL" clId="{C20E840D-8502-4013-8BE7-4E1BC87EAB98}" dt="2024-11-18T20:41:43.526" v="55" actId="113"/>
      <pc:docMkLst>
        <pc:docMk/>
      </pc:docMkLst>
      <pc:sldChg chg="modSp mod">
        <pc:chgData name="Anneleen De Ruyck" userId="0171118e-9d31-49f5-b004-df0ead486f5e" providerId="ADAL" clId="{C20E840D-8502-4013-8BE7-4E1BC87EAB98}" dt="2024-11-18T20:34:33.218" v="2" actId="27636"/>
        <pc:sldMkLst>
          <pc:docMk/>
          <pc:sldMk cId="624467616" sldId="296"/>
        </pc:sldMkLst>
        <pc:spChg chg="mod">
          <ac:chgData name="Anneleen De Ruyck" userId="0171118e-9d31-49f5-b004-df0ead486f5e" providerId="ADAL" clId="{C20E840D-8502-4013-8BE7-4E1BC87EAB98}" dt="2024-11-18T20:34:33.218" v="2" actId="27636"/>
          <ac:spMkLst>
            <pc:docMk/>
            <pc:sldMk cId="624467616" sldId="296"/>
            <ac:spMk id="4" creationId="{932F1BED-9EAD-2AA8-3306-0FA101212AA5}"/>
          </ac:spMkLst>
        </pc:spChg>
      </pc:sldChg>
      <pc:sldChg chg="modSp mod">
        <pc:chgData name="Anneleen De Ruyck" userId="0171118e-9d31-49f5-b004-df0ead486f5e" providerId="ADAL" clId="{C20E840D-8502-4013-8BE7-4E1BC87EAB98}" dt="2024-11-18T20:35:17.692" v="8" actId="6549"/>
        <pc:sldMkLst>
          <pc:docMk/>
          <pc:sldMk cId="335958741" sldId="725"/>
        </pc:sldMkLst>
        <pc:spChg chg="mod">
          <ac:chgData name="Anneleen De Ruyck" userId="0171118e-9d31-49f5-b004-df0ead486f5e" providerId="ADAL" clId="{C20E840D-8502-4013-8BE7-4E1BC87EAB98}" dt="2024-11-18T20:35:17.692" v="8" actId="6549"/>
          <ac:spMkLst>
            <pc:docMk/>
            <pc:sldMk cId="335958741" sldId="725"/>
            <ac:spMk id="3" creationId="{0505C1B3-6A9A-41F1-556D-825F34A94A6E}"/>
          </ac:spMkLst>
        </pc:spChg>
      </pc:sldChg>
      <pc:sldChg chg="modSp mod">
        <pc:chgData name="Anneleen De Ruyck" userId="0171118e-9d31-49f5-b004-df0ead486f5e" providerId="ADAL" clId="{C20E840D-8502-4013-8BE7-4E1BC87EAB98}" dt="2024-11-18T20:39:14.427" v="31" actId="15"/>
        <pc:sldMkLst>
          <pc:docMk/>
          <pc:sldMk cId="2182497620" sldId="726"/>
        </pc:sldMkLst>
        <pc:spChg chg="mod">
          <ac:chgData name="Anneleen De Ruyck" userId="0171118e-9d31-49f5-b004-df0ead486f5e" providerId="ADAL" clId="{C20E840D-8502-4013-8BE7-4E1BC87EAB98}" dt="2024-11-18T20:39:14.427" v="31" actId="15"/>
          <ac:spMkLst>
            <pc:docMk/>
            <pc:sldMk cId="2182497620" sldId="726"/>
            <ac:spMk id="3" creationId="{DA488012-C9C9-CB8D-A04E-C95966DBDFBE}"/>
          </ac:spMkLst>
        </pc:spChg>
      </pc:sldChg>
      <pc:sldChg chg="modSp mod">
        <pc:chgData name="Anneleen De Ruyck" userId="0171118e-9d31-49f5-b004-df0ead486f5e" providerId="ADAL" clId="{C20E840D-8502-4013-8BE7-4E1BC87EAB98}" dt="2024-11-18T20:39:34.588" v="35" actId="27636"/>
        <pc:sldMkLst>
          <pc:docMk/>
          <pc:sldMk cId="2426578996" sldId="728"/>
        </pc:sldMkLst>
        <pc:spChg chg="mod">
          <ac:chgData name="Anneleen De Ruyck" userId="0171118e-9d31-49f5-b004-df0ead486f5e" providerId="ADAL" clId="{C20E840D-8502-4013-8BE7-4E1BC87EAB98}" dt="2024-11-18T20:39:34.588" v="35" actId="27636"/>
          <ac:spMkLst>
            <pc:docMk/>
            <pc:sldMk cId="2426578996" sldId="728"/>
            <ac:spMk id="3" creationId="{7B585A5A-1752-AD92-EE37-4E276A89BCF5}"/>
          </ac:spMkLst>
        </pc:spChg>
      </pc:sldChg>
      <pc:sldChg chg="modSp mod">
        <pc:chgData name="Anneleen De Ruyck" userId="0171118e-9d31-49f5-b004-df0ead486f5e" providerId="ADAL" clId="{C20E840D-8502-4013-8BE7-4E1BC87EAB98}" dt="2024-11-18T20:39:46.854" v="36" actId="15"/>
        <pc:sldMkLst>
          <pc:docMk/>
          <pc:sldMk cId="100648241" sldId="731"/>
        </pc:sldMkLst>
        <pc:spChg chg="mod">
          <ac:chgData name="Anneleen De Ruyck" userId="0171118e-9d31-49f5-b004-df0ead486f5e" providerId="ADAL" clId="{C20E840D-8502-4013-8BE7-4E1BC87EAB98}" dt="2024-11-18T20:39:46.854" v="36" actId="15"/>
          <ac:spMkLst>
            <pc:docMk/>
            <pc:sldMk cId="100648241" sldId="731"/>
            <ac:spMk id="3" creationId="{9CB91045-EB5E-8A33-6E9C-E0DD7B5187AB}"/>
          </ac:spMkLst>
        </pc:spChg>
      </pc:sldChg>
      <pc:sldChg chg="modSp mod">
        <pc:chgData name="Anneleen De Ruyck" userId="0171118e-9d31-49f5-b004-df0ead486f5e" providerId="ADAL" clId="{C20E840D-8502-4013-8BE7-4E1BC87EAB98}" dt="2024-11-18T20:40:56.238" v="49" actId="6549"/>
        <pc:sldMkLst>
          <pc:docMk/>
          <pc:sldMk cId="3015313234" sldId="732"/>
        </pc:sldMkLst>
        <pc:spChg chg="mod">
          <ac:chgData name="Anneleen De Ruyck" userId="0171118e-9d31-49f5-b004-df0ead486f5e" providerId="ADAL" clId="{C20E840D-8502-4013-8BE7-4E1BC87EAB98}" dt="2024-11-18T20:40:56.238" v="49" actId="6549"/>
          <ac:spMkLst>
            <pc:docMk/>
            <pc:sldMk cId="3015313234" sldId="732"/>
            <ac:spMk id="3" creationId="{2E02E777-2BDB-2BF8-A902-F045E128C9C7}"/>
          </ac:spMkLst>
        </pc:spChg>
      </pc:sldChg>
      <pc:sldChg chg="modSp mod">
        <pc:chgData name="Anneleen De Ruyck" userId="0171118e-9d31-49f5-b004-df0ead486f5e" providerId="ADAL" clId="{C20E840D-8502-4013-8BE7-4E1BC87EAB98}" dt="2024-11-18T20:41:14.432" v="51" actId="15"/>
        <pc:sldMkLst>
          <pc:docMk/>
          <pc:sldMk cId="3399747165" sldId="737"/>
        </pc:sldMkLst>
        <pc:spChg chg="mod">
          <ac:chgData name="Anneleen De Ruyck" userId="0171118e-9d31-49f5-b004-df0ead486f5e" providerId="ADAL" clId="{C20E840D-8502-4013-8BE7-4E1BC87EAB98}" dt="2024-11-18T20:41:14.432" v="51" actId="15"/>
          <ac:spMkLst>
            <pc:docMk/>
            <pc:sldMk cId="3399747165" sldId="737"/>
            <ac:spMk id="3" creationId="{1C89B02A-6421-0B42-460C-C43C00DA4991}"/>
          </ac:spMkLst>
        </pc:spChg>
      </pc:sldChg>
      <pc:sldChg chg="modSp mod">
        <pc:chgData name="Anneleen De Ruyck" userId="0171118e-9d31-49f5-b004-df0ead486f5e" providerId="ADAL" clId="{C20E840D-8502-4013-8BE7-4E1BC87EAB98}" dt="2024-11-18T20:35:59.741" v="12" actId="15"/>
        <pc:sldMkLst>
          <pc:docMk/>
          <pc:sldMk cId="2852085003" sldId="739"/>
        </pc:sldMkLst>
        <pc:spChg chg="mod">
          <ac:chgData name="Anneleen De Ruyck" userId="0171118e-9d31-49f5-b004-df0ead486f5e" providerId="ADAL" clId="{C20E840D-8502-4013-8BE7-4E1BC87EAB98}" dt="2024-11-18T20:35:59.741" v="12" actId="15"/>
          <ac:spMkLst>
            <pc:docMk/>
            <pc:sldMk cId="2852085003" sldId="739"/>
            <ac:spMk id="3" creationId="{890BFF80-56C1-C97E-3086-94DA66BFF5FF}"/>
          </ac:spMkLst>
        </pc:spChg>
      </pc:sldChg>
      <pc:sldChg chg="modSp mod">
        <pc:chgData name="Anneleen De Ruyck" userId="0171118e-9d31-49f5-b004-df0ead486f5e" providerId="ADAL" clId="{C20E840D-8502-4013-8BE7-4E1BC87EAB98}" dt="2024-11-18T20:38:02.122" v="20" actId="6549"/>
        <pc:sldMkLst>
          <pc:docMk/>
          <pc:sldMk cId="4215807468" sldId="740"/>
        </pc:sldMkLst>
        <pc:spChg chg="mod">
          <ac:chgData name="Anneleen De Ruyck" userId="0171118e-9d31-49f5-b004-df0ead486f5e" providerId="ADAL" clId="{C20E840D-8502-4013-8BE7-4E1BC87EAB98}" dt="2024-11-18T20:38:02.122" v="20" actId="6549"/>
          <ac:spMkLst>
            <pc:docMk/>
            <pc:sldMk cId="4215807468" sldId="740"/>
            <ac:spMk id="3" creationId="{375A41C4-C213-F487-6002-BFCDC47CB38F}"/>
          </ac:spMkLst>
        </pc:spChg>
      </pc:sldChg>
      <pc:sldChg chg="modSp mod">
        <pc:chgData name="Anneleen De Ruyck" userId="0171118e-9d31-49f5-b004-df0ead486f5e" providerId="ADAL" clId="{C20E840D-8502-4013-8BE7-4E1BC87EAB98}" dt="2024-11-18T20:37:39.457" v="17" actId="15"/>
        <pc:sldMkLst>
          <pc:docMk/>
          <pc:sldMk cId="1340733328" sldId="741"/>
        </pc:sldMkLst>
        <pc:spChg chg="mod">
          <ac:chgData name="Anneleen De Ruyck" userId="0171118e-9d31-49f5-b004-df0ead486f5e" providerId="ADAL" clId="{C20E840D-8502-4013-8BE7-4E1BC87EAB98}" dt="2024-11-18T20:37:39.457" v="17" actId="15"/>
          <ac:spMkLst>
            <pc:docMk/>
            <pc:sldMk cId="1340733328" sldId="741"/>
            <ac:spMk id="3" creationId="{3EB9A34F-9912-EA59-6116-1F7DCCBA056E}"/>
          </ac:spMkLst>
        </pc:spChg>
      </pc:sldChg>
      <pc:sldChg chg="modSp mod">
        <pc:chgData name="Anneleen De Ruyck" userId="0171118e-9d31-49f5-b004-df0ead486f5e" providerId="ADAL" clId="{C20E840D-8502-4013-8BE7-4E1BC87EAB98}" dt="2024-11-18T20:41:43.526" v="55" actId="113"/>
        <pc:sldMkLst>
          <pc:docMk/>
          <pc:sldMk cId="108782975" sldId="744"/>
        </pc:sldMkLst>
        <pc:spChg chg="mod">
          <ac:chgData name="Anneleen De Ruyck" userId="0171118e-9d31-49f5-b004-df0ead486f5e" providerId="ADAL" clId="{C20E840D-8502-4013-8BE7-4E1BC87EAB98}" dt="2024-11-18T20:41:43.526" v="55" actId="113"/>
          <ac:spMkLst>
            <pc:docMk/>
            <pc:sldMk cId="108782975" sldId="744"/>
            <ac:spMk id="3" creationId="{77F0CF46-2070-DB44-D403-05F3900710E7}"/>
          </ac:spMkLst>
        </pc:spChg>
      </pc:sldChg>
      <pc:sldChg chg="modSp mod">
        <pc:chgData name="Anneleen De Ruyck" userId="0171118e-9d31-49f5-b004-df0ead486f5e" providerId="ADAL" clId="{C20E840D-8502-4013-8BE7-4E1BC87EAB98}" dt="2024-11-18T20:38:30.885" v="24" actId="15"/>
        <pc:sldMkLst>
          <pc:docMk/>
          <pc:sldMk cId="418611918" sldId="749"/>
        </pc:sldMkLst>
        <pc:spChg chg="mod">
          <ac:chgData name="Anneleen De Ruyck" userId="0171118e-9d31-49f5-b004-df0ead486f5e" providerId="ADAL" clId="{C20E840D-8502-4013-8BE7-4E1BC87EAB98}" dt="2024-11-18T20:38:30.885" v="24" actId="15"/>
          <ac:spMkLst>
            <pc:docMk/>
            <pc:sldMk cId="418611918" sldId="749"/>
            <ac:spMk id="3" creationId="{F7FB2776-8C71-45A2-B13A-F85F6D3C9C0C}"/>
          </ac:spMkLst>
        </pc:spChg>
      </pc:sldChg>
      <pc:sldChg chg="modSp mod">
        <pc:chgData name="Anneleen De Ruyck" userId="0171118e-9d31-49f5-b004-df0ead486f5e" providerId="ADAL" clId="{C20E840D-8502-4013-8BE7-4E1BC87EAB98}" dt="2024-11-18T20:38:53.588" v="28" actId="27636"/>
        <pc:sldMkLst>
          <pc:docMk/>
          <pc:sldMk cId="3990781918" sldId="751"/>
        </pc:sldMkLst>
        <pc:spChg chg="mod">
          <ac:chgData name="Anneleen De Ruyck" userId="0171118e-9d31-49f5-b004-df0ead486f5e" providerId="ADAL" clId="{C20E840D-8502-4013-8BE7-4E1BC87EAB98}" dt="2024-11-18T20:38:53.588" v="28" actId="27636"/>
          <ac:spMkLst>
            <pc:docMk/>
            <pc:sldMk cId="3990781918" sldId="751"/>
            <ac:spMk id="3" creationId="{6E19EF09-8E66-1FE6-3CCC-AC72EE28FAAE}"/>
          </ac:spMkLst>
        </pc:spChg>
      </pc:sldChg>
      <pc:sldChg chg="modSp add mod">
        <pc:chgData name="Anneleen De Ruyck" userId="0171118e-9d31-49f5-b004-df0ead486f5e" providerId="ADAL" clId="{C20E840D-8502-4013-8BE7-4E1BC87EAB98}" dt="2024-11-18T20:34:54.600" v="6" actId="113"/>
        <pc:sldMkLst>
          <pc:docMk/>
          <pc:sldMk cId="1914490706" sldId="764"/>
        </pc:sldMkLst>
        <pc:spChg chg="mod">
          <ac:chgData name="Anneleen De Ruyck" userId="0171118e-9d31-49f5-b004-df0ead486f5e" providerId="ADAL" clId="{C20E840D-8502-4013-8BE7-4E1BC87EAB98}" dt="2024-11-18T20:34:54.600" v="6" actId="113"/>
          <ac:spMkLst>
            <pc:docMk/>
            <pc:sldMk cId="1914490706" sldId="764"/>
            <ac:spMk id="4" creationId="{3E2903CA-F6F8-8725-64BE-A61DD31E1F5A}"/>
          </ac:spMkLst>
        </pc:spChg>
      </pc:sldChg>
      <pc:sldChg chg="modSp add mod">
        <pc:chgData name="Anneleen De Ruyck" userId="0171118e-9d31-49f5-b004-df0ead486f5e" providerId="ADAL" clId="{C20E840D-8502-4013-8BE7-4E1BC87EAB98}" dt="2024-11-18T20:35:23.470" v="9" actId="6549"/>
        <pc:sldMkLst>
          <pc:docMk/>
          <pc:sldMk cId="2922286934" sldId="765"/>
        </pc:sldMkLst>
        <pc:spChg chg="mod">
          <ac:chgData name="Anneleen De Ruyck" userId="0171118e-9d31-49f5-b004-df0ead486f5e" providerId="ADAL" clId="{C20E840D-8502-4013-8BE7-4E1BC87EAB98}" dt="2024-11-18T20:35:23.470" v="9" actId="6549"/>
          <ac:spMkLst>
            <pc:docMk/>
            <pc:sldMk cId="2922286934" sldId="765"/>
            <ac:spMk id="3" creationId="{D10BC104-C584-2D11-B701-5C0E579BD59B}"/>
          </ac:spMkLst>
        </pc:spChg>
      </pc:sldChg>
      <pc:sldChg chg="modSp add mod">
        <pc:chgData name="Anneleen De Ruyck" userId="0171118e-9d31-49f5-b004-df0ead486f5e" providerId="ADAL" clId="{C20E840D-8502-4013-8BE7-4E1BC87EAB98}" dt="2024-11-18T20:36:10.638" v="13" actId="6549"/>
        <pc:sldMkLst>
          <pc:docMk/>
          <pc:sldMk cId="1799991911" sldId="766"/>
        </pc:sldMkLst>
        <pc:spChg chg="mod">
          <ac:chgData name="Anneleen De Ruyck" userId="0171118e-9d31-49f5-b004-df0ead486f5e" providerId="ADAL" clId="{C20E840D-8502-4013-8BE7-4E1BC87EAB98}" dt="2024-11-18T20:36:10.638" v="13" actId="6549"/>
          <ac:spMkLst>
            <pc:docMk/>
            <pc:sldMk cId="1799991911" sldId="766"/>
            <ac:spMk id="3" creationId="{F6959153-3592-E342-1D03-C08735FEB22E}"/>
          </ac:spMkLst>
        </pc:spChg>
      </pc:sldChg>
      <pc:sldChg chg="modSp add mod">
        <pc:chgData name="Anneleen De Ruyck" userId="0171118e-9d31-49f5-b004-df0ead486f5e" providerId="ADAL" clId="{C20E840D-8502-4013-8BE7-4E1BC87EAB98}" dt="2024-11-18T20:38:17.354" v="23" actId="27636"/>
        <pc:sldMkLst>
          <pc:docMk/>
          <pc:sldMk cId="3791313043" sldId="767"/>
        </pc:sldMkLst>
        <pc:spChg chg="mod">
          <ac:chgData name="Anneleen De Ruyck" userId="0171118e-9d31-49f5-b004-df0ead486f5e" providerId="ADAL" clId="{C20E840D-8502-4013-8BE7-4E1BC87EAB98}" dt="2024-11-18T20:38:17.354" v="23" actId="27636"/>
          <ac:spMkLst>
            <pc:docMk/>
            <pc:sldMk cId="3791313043" sldId="767"/>
            <ac:spMk id="3" creationId="{AC29A703-68CC-24F2-66B8-23AEE549B0E4}"/>
          </ac:spMkLst>
        </pc:spChg>
      </pc:sldChg>
      <pc:sldChg chg="modSp add mod">
        <pc:chgData name="Anneleen De Ruyck" userId="0171118e-9d31-49f5-b004-df0ead486f5e" providerId="ADAL" clId="{C20E840D-8502-4013-8BE7-4E1BC87EAB98}" dt="2024-11-18T20:38:05.663" v="21" actId="6549"/>
        <pc:sldMkLst>
          <pc:docMk/>
          <pc:sldMk cId="3225939898" sldId="768"/>
        </pc:sldMkLst>
        <pc:spChg chg="mod">
          <ac:chgData name="Anneleen De Ruyck" userId="0171118e-9d31-49f5-b004-df0ead486f5e" providerId="ADAL" clId="{C20E840D-8502-4013-8BE7-4E1BC87EAB98}" dt="2024-11-18T20:38:05.663" v="21" actId="6549"/>
          <ac:spMkLst>
            <pc:docMk/>
            <pc:sldMk cId="3225939898" sldId="768"/>
            <ac:spMk id="3" creationId="{DEED58C1-B79F-9B48-09B5-F35BAB2EFC85}"/>
          </ac:spMkLst>
        </pc:spChg>
      </pc:sldChg>
      <pc:sldChg chg="modSp add mod">
        <pc:chgData name="Anneleen De Ruyck" userId="0171118e-9d31-49f5-b004-df0ead486f5e" providerId="ADAL" clId="{C20E840D-8502-4013-8BE7-4E1BC87EAB98}" dt="2024-11-18T20:39:24.828" v="33" actId="15"/>
        <pc:sldMkLst>
          <pc:docMk/>
          <pc:sldMk cId="2456909009" sldId="769"/>
        </pc:sldMkLst>
        <pc:spChg chg="mod">
          <ac:chgData name="Anneleen De Ruyck" userId="0171118e-9d31-49f5-b004-df0ead486f5e" providerId="ADAL" clId="{C20E840D-8502-4013-8BE7-4E1BC87EAB98}" dt="2024-11-18T20:39:24.828" v="33" actId="15"/>
          <ac:spMkLst>
            <pc:docMk/>
            <pc:sldMk cId="2456909009" sldId="769"/>
            <ac:spMk id="3" creationId="{0D341177-E0CE-AB37-BE81-C2B51B8569BC}"/>
          </ac:spMkLst>
        </pc:spChg>
      </pc:sldChg>
      <pc:sldChg chg="modSp add mod">
        <pc:chgData name="Anneleen De Ruyck" userId="0171118e-9d31-49f5-b004-df0ead486f5e" providerId="ADAL" clId="{C20E840D-8502-4013-8BE7-4E1BC87EAB98}" dt="2024-11-18T20:40:48.086" v="47" actId="15"/>
        <pc:sldMkLst>
          <pc:docMk/>
          <pc:sldMk cId="2223411467" sldId="770"/>
        </pc:sldMkLst>
        <pc:spChg chg="mod">
          <ac:chgData name="Anneleen De Ruyck" userId="0171118e-9d31-49f5-b004-df0ead486f5e" providerId="ADAL" clId="{C20E840D-8502-4013-8BE7-4E1BC87EAB98}" dt="2024-11-18T20:40:48.086" v="47" actId="15"/>
          <ac:spMkLst>
            <pc:docMk/>
            <pc:sldMk cId="2223411467" sldId="770"/>
            <ac:spMk id="3" creationId="{2B015602-D995-B906-E9E8-9841CC15F198}"/>
          </ac:spMkLst>
        </pc:spChg>
      </pc:sldChg>
      <pc:sldChg chg="modSp add mod">
        <pc:chgData name="Anneleen De Ruyck" userId="0171118e-9d31-49f5-b004-df0ead486f5e" providerId="ADAL" clId="{C20E840D-8502-4013-8BE7-4E1BC87EAB98}" dt="2024-11-18T20:41:00.541" v="50" actId="6549"/>
        <pc:sldMkLst>
          <pc:docMk/>
          <pc:sldMk cId="1364080181" sldId="771"/>
        </pc:sldMkLst>
        <pc:spChg chg="mod">
          <ac:chgData name="Anneleen De Ruyck" userId="0171118e-9d31-49f5-b004-df0ead486f5e" providerId="ADAL" clId="{C20E840D-8502-4013-8BE7-4E1BC87EAB98}" dt="2024-11-18T20:41:00.541" v="50" actId="6549"/>
          <ac:spMkLst>
            <pc:docMk/>
            <pc:sldMk cId="1364080181" sldId="771"/>
            <ac:spMk id="3" creationId="{6A1E2631-0884-9719-C590-1331F288229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0B2A7B-4C76-4D44-96A9-69EDFB7B6E56}"/>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5E0D307-9C62-E944-95B9-114C5F6D8A58}"/>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56EB5E1D-D8AD-6743-A34D-81BDCF14D4F9}" type="datetimeFigureOut">
              <a:rPr lang="en-US" smtClean="0"/>
              <a:t>11/18/2024</a:t>
            </a:fld>
            <a:endParaRPr lang="en-US" dirty="0"/>
          </a:p>
        </p:txBody>
      </p:sp>
      <p:sp>
        <p:nvSpPr>
          <p:cNvPr id="4" name="Footer Placeholder 3">
            <a:extLst>
              <a:ext uri="{FF2B5EF4-FFF2-40B4-BE49-F238E27FC236}">
                <a16:creationId xmlns:a16="http://schemas.microsoft.com/office/drawing/2014/main" id="{5A6CB22C-8964-A743-91E1-1E342E267492}"/>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2E53A9E-52E0-CA40-A25D-C4CBAF76B2EE}"/>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B4798C8-EB36-8241-9387-7EC1B3C46FD4}" type="slidenum">
              <a:rPr lang="en-US" smtClean="0"/>
              <a:t>‹nr.›</a:t>
            </a:fld>
            <a:endParaRPr lang="en-US" dirty="0"/>
          </a:p>
        </p:txBody>
      </p:sp>
    </p:spTree>
    <p:extLst>
      <p:ext uri="{BB962C8B-B14F-4D97-AF65-F5344CB8AC3E}">
        <p14:creationId xmlns:p14="http://schemas.microsoft.com/office/powerpoint/2010/main" val="3685491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29915D3-A27A-534B-A5C0-35916B8D0DA0}" type="datetimeFigureOut">
              <a:rPr lang="en-US" smtClean="0"/>
              <a:t>11/18/2024</a:t>
            </a:fld>
            <a:endParaRPr lang="en-US" dirty="0"/>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DF14F41-75EC-9240-A525-47B68C54F196}" type="slidenum">
              <a:rPr lang="en-US" smtClean="0"/>
              <a:t>‹nr.›</a:t>
            </a:fld>
            <a:endParaRPr lang="en-US" dirty="0"/>
          </a:p>
        </p:txBody>
      </p:sp>
    </p:spTree>
    <p:extLst>
      <p:ext uri="{BB962C8B-B14F-4D97-AF65-F5344CB8AC3E}">
        <p14:creationId xmlns:p14="http://schemas.microsoft.com/office/powerpoint/2010/main" val="386421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ie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DB0A70-E093-7A48-92EC-1D4D4B297F4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2529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presentati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8A5F2F-043F-CC41-8399-AB18A391CDFB}"/>
              </a:ext>
            </a:extLst>
          </p:cNvPr>
          <p:cNvSpPr>
            <a:spLocks noGrp="1"/>
          </p:cNvSpPr>
          <p:nvPr>
            <p:ph type="sldNum" sz="quarter" idx="10"/>
          </p:nvPr>
        </p:nvSpPr>
        <p:spPr/>
        <p:txBody>
          <a:bodyPr/>
          <a:lstStyle/>
          <a:p>
            <a:fld id="{96BA2725-2668-CE42-B0AB-79E3D0DF2471}" type="slidenum">
              <a:rPr lang="en-US" smtClean="0"/>
              <a:pPr/>
              <a:t>‹nr.›</a:t>
            </a:fld>
            <a:endParaRPr lang="en-US" dirty="0"/>
          </a:p>
        </p:txBody>
      </p:sp>
      <p:pic>
        <p:nvPicPr>
          <p:cNvPr id="5" name="Picture 4">
            <a:extLst>
              <a:ext uri="{FF2B5EF4-FFF2-40B4-BE49-F238E27FC236}">
                <a16:creationId xmlns:a16="http://schemas.microsoft.com/office/drawing/2014/main" id="{337CAC7A-486B-9D4B-AB4A-B44FDFF967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871184-02FB-0F43-81D9-FFDAB8E060D2}"/>
              </a:ext>
            </a:extLst>
          </p:cNvPr>
          <p:cNvSpPr>
            <a:spLocks noGrp="1"/>
          </p:cNvSpPr>
          <p:nvPr>
            <p:ph type="title" hasCustomPrompt="1"/>
          </p:nvPr>
        </p:nvSpPr>
        <p:spPr>
          <a:xfrm>
            <a:off x="1947538" y="1790819"/>
            <a:ext cx="8772043" cy="1325563"/>
          </a:xfrm>
        </p:spPr>
        <p:txBody>
          <a:bodyPr/>
          <a:lstStyle>
            <a:lvl1pPr>
              <a:defRPr>
                <a:solidFill>
                  <a:srgbClr val="BADAF3"/>
                </a:solidFill>
              </a:defRPr>
            </a:lvl1pPr>
          </a:lstStyle>
          <a:p>
            <a:r>
              <a:rPr lang="en-US" dirty="0" err="1"/>
              <a:t>Titel</a:t>
            </a:r>
            <a:r>
              <a:rPr lang="en-US" dirty="0"/>
              <a:t> </a:t>
            </a:r>
            <a:r>
              <a:rPr lang="en-US" dirty="0" err="1"/>
              <a:t>Presentatie</a:t>
            </a:r>
            <a:endParaRPr lang="en-US" dirty="0"/>
          </a:p>
        </p:txBody>
      </p:sp>
      <p:sp>
        <p:nvSpPr>
          <p:cNvPr id="6" name="Subtitle 2">
            <a:extLst>
              <a:ext uri="{FF2B5EF4-FFF2-40B4-BE49-F238E27FC236}">
                <a16:creationId xmlns:a16="http://schemas.microsoft.com/office/drawing/2014/main" id="{8609FCA6-C425-EC41-BA0C-0852CB810E87}"/>
              </a:ext>
            </a:extLst>
          </p:cNvPr>
          <p:cNvSpPr>
            <a:spLocks noGrp="1"/>
          </p:cNvSpPr>
          <p:nvPr>
            <p:ph type="subTitle" idx="1" hasCustomPrompt="1"/>
          </p:nvPr>
        </p:nvSpPr>
        <p:spPr>
          <a:xfrm>
            <a:off x="1947539" y="4341477"/>
            <a:ext cx="8772042" cy="962043"/>
          </a:xfrm>
        </p:spPr>
        <p:txBody>
          <a:bodyPr>
            <a:normAutofit/>
          </a:bodyPr>
          <a:lstStyle>
            <a:lvl1pPr marL="0" indent="0" algn="l">
              <a:buNone/>
              <a:defRPr sz="2000" b="1" i="0">
                <a:solidFill>
                  <a:srgbClr val="BADAF3"/>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Wim</a:t>
            </a:r>
            <a:r>
              <a:rPr lang="en-US" dirty="0"/>
              <a:t> </a:t>
            </a:r>
            <a:r>
              <a:rPr lang="en-US" dirty="0" err="1"/>
              <a:t>Rasschaert</a:t>
            </a:r>
            <a:endParaRPr lang="en-US" dirty="0"/>
          </a:p>
          <a:p>
            <a:r>
              <a:rPr lang="en-US" dirty="0" err="1"/>
              <a:t>Maart</a:t>
            </a:r>
            <a:r>
              <a:rPr lang="en-US" dirty="0"/>
              <a:t> 2018</a:t>
            </a:r>
          </a:p>
        </p:txBody>
      </p:sp>
    </p:spTree>
    <p:extLst>
      <p:ext uri="{BB962C8B-B14F-4D97-AF65-F5344CB8AC3E}">
        <p14:creationId xmlns:p14="http://schemas.microsoft.com/office/powerpoint/2010/main" val="197864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ina">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9396B9D1-EAA7-1243-98DE-2DB16819320A}"/>
              </a:ext>
            </a:extLst>
          </p:cNvPr>
          <p:cNvSpPr>
            <a:spLocks noGrp="1"/>
          </p:cNvSpPr>
          <p:nvPr>
            <p:ph type="sldNum" sz="quarter" idx="4"/>
          </p:nvPr>
        </p:nvSpPr>
        <p:spPr>
          <a:xfrm>
            <a:off x="11353799" y="6285397"/>
            <a:ext cx="543343" cy="365125"/>
          </a:xfrm>
          <a:prstGeom prst="rect">
            <a:avLst/>
          </a:prstGeom>
        </p:spPr>
        <p:txBody>
          <a:bodyPr vert="horz" lIns="91440" tIns="45720" rIns="91440" bIns="45720" rtlCol="0" anchor="ctr"/>
          <a:lstStyle>
            <a:lvl1pPr algn="r">
              <a:defRPr sz="1200" b="1" i="0">
                <a:solidFill>
                  <a:schemeClr val="bg1"/>
                </a:solidFill>
                <a:latin typeface="Century Gothic" panose="020B0502020202020204" pitchFamily="34" charset="0"/>
              </a:defRPr>
            </a:lvl1pPr>
          </a:lstStyle>
          <a:p>
            <a:fld id="{96BA2725-2668-CE42-B0AB-79E3D0DF2471}" type="slidenum">
              <a:rPr lang="en-US" smtClean="0"/>
              <a:pPr/>
              <a:t>‹nr.›</a:t>
            </a:fld>
            <a:endParaRPr lang="en-US" dirty="0"/>
          </a:p>
        </p:txBody>
      </p:sp>
      <p:sp>
        <p:nvSpPr>
          <p:cNvPr id="12" name="Title Placeholder 1">
            <a:extLst>
              <a:ext uri="{FF2B5EF4-FFF2-40B4-BE49-F238E27FC236}">
                <a16:creationId xmlns:a16="http://schemas.microsoft.com/office/drawing/2014/main" id="{4D9A8117-F65D-6147-ACAE-14045C2F2E6F}"/>
              </a:ext>
            </a:extLst>
          </p:cNvPr>
          <p:cNvSpPr>
            <a:spLocks noGrp="1"/>
          </p:cNvSpPr>
          <p:nvPr>
            <p:ph type="title"/>
          </p:nvPr>
        </p:nvSpPr>
        <p:spPr>
          <a:xfrm>
            <a:off x="1805208" y="365125"/>
            <a:ext cx="8581586" cy="845489"/>
          </a:xfrm>
          <a:prstGeom prst="rect">
            <a:avLst/>
          </a:prstGeom>
        </p:spPr>
        <p:txBody>
          <a:bodyPr vert="horz" lIns="91440" tIns="45720" rIns="91440" bIns="45720" rtlCol="0" anchor="t">
            <a:normAutofit/>
          </a:bodyPr>
          <a:lstStyle>
            <a:lvl1pPr>
              <a:defRPr sz="2800"/>
            </a:lvl1pPr>
          </a:lstStyle>
          <a:p>
            <a:r>
              <a:rPr lang="en-US" dirty="0"/>
              <a:t>Click to edit Master title style</a:t>
            </a:r>
          </a:p>
        </p:txBody>
      </p:sp>
      <p:sp>
        <p:nvSpPr>
          <p:cNvPr id="18" name="TextBox 17">
            <a:extLst>
              <a:ext uri="{FF2B5EF4-FFF2-40B4-BE49-F238E27FC236}">
                <a16:creationId xmlns:a16="http://schemas.microsoft.com/office/drawing/2014/main" id="{8580C2F6-BEF0-6B43-B922-A4DD0E0DFC21}"/>
              </a:ext>
            </a:extLst>
          </p:cNvPr>
          <p:cNvSpPr txBox="1"/>
          <p:nvPr userDrawn="1"/>
        </p:nvSpPr>
        <p:spPr>
          <a:xfrm>
            <a:off x="8349340" y="6339827"/>
            <a:ext cx="2786743" cy="253916"/>
          </a:xfrm>
          <a:prstGeom prst="rect">
            <a:avLst/>
          </a:prstGeom>
          <a:noFill/>
        </p:spPr>
        <p:txBody>
          <a:bodyPr wrap="square" rtlCol="0">
            <a:spAutoFit/>
          </a:bodyPr>
          <a:lstStyle/>
          <a:p>
            <a:pPr algn="r"/>
            <a:r>
              <a:rPr lang="en-US" sz="1050" dirty="0">
                <a:solidFill>
                  <a:schemeClr val="bg1"/>
                </a:solidFill>
                <a:latin typeface="Century Gothic" panose="020B0502020202020204" pitchFamily="34" charset="0"/>
              </a:rPr>
              <a:t>Wim Rasschaert</a:t>
            </a:r>
          </a:p>
        </p:txBody>
      </p:sp>
      <p:sp>
        <p:nvSpPr>
          <p:cNvPr id="20" name="Text Placeholder 19">
            <a:extLst>
              <a:ext uri="{FF2B5EF4-FFF2-40B4-BE49-F238E27FC236}">
                <a16:creationId xmlns:a16="http://schemas.microsoft.com/office/drawing/2014/main" id="{C632FBDE-5034-F74B-8006-B4AF3473CACB}"/>
              </a:ext>
            </a:extLst>
          </p:cNvPr>
          <p:cNvSpPr>
            <a:spLocks noGrp="1"/>
          </p:cNvSpPr>
          <p:nvPr>
            <p:ph type="body" sz="quarter" idx="10"/>
          </p:nvPr>
        </p:nvSpPr>
        <p:spPr>
          <a:xfrm>
            <a:off x="1805207" y="1493949"/>
            <a:ext cx="8581586" cy="428931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307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51A5DD3-A478-934A-AFFF-91BD136442F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E5E76CF8-03E7-4542-91FF-41C8B1803EA2}"/>
              </a:ext>
            </a:extLst>
          </p:cNvPr>
          <p:cNvSpPr>
            <a:spLocks noGrp="1"/>
          </p:cNvSpPr>
          <p:nvPr>
            <p:ph type="title" hasCustomPrompt="1"/>
          </p:nvPr>
        </p:nvSpPr>
        <p:spPr>
          <a:xfrm>
            <a:off x="1947538" y="1790819"/>
            <a:ext cx="8772043" cy="1325563"/>
          </a:xfrm>
        </p:spPr>
        <p:txBody>
          <a:bodyPr/>
          <a:lstStyle>
            <a:lvl1pPr>
              <a:defRPr>
                <a:solidFill>
                  <a:schemeClr val="bg1"/>
                </a:solidFill>
              </a:defRPr>
            </a:lvl1pPr>
          </a:lstStyle>
          <a:p>
            <a:r>
              <a:rPr lang="en-US" dirty="0" err="1"/>
              <a:t>Hoofdstuk</a:t>
            </a:r>
            <a:r>
              <a:rPr lang="en-US" dirty="0"/>
              <a:t> </a:t>
            </a:r>
            <a:r>
              <a:rPr lang="en-US" dirty="0" err="1"/>
              <a:t>Titel</a:t>
            </a:r>
            <a:endParaRPr lang="en-US" dirty="0"/>
          </a:p>
        </p:txBody>
      </p:sp>
      <p:sp>
        <p:nvSpPr>
          <p:cNvPr id="14" name="TextBox 13">
            <a:extLst>
              <a:ext uri="{FF2B5EF4-FFF2-40B4-BE49-F238E27FC236}">
                <a16:creationId xmlns:a16="http://schemas.microsoft.com/office/drawing/2014/main" id="{3B50BE00-8114-1044-91BF-6171F552B4ED}"/>
              </a:ext>
            </a:extLst>
          </p:cNvPr>
          <p:cNvSpPr txBox="1"/>
          <p:nvPr userDrawn="1"/>
        </p:nvSpPr>
        <p:spPr>
          <a:xfrm>
            <a:off x="8349340" y="6339827"/>
            <a:ext cx="2786743" cy="253916"/>
          </a:xfrm>
          <a:prstGeom prst="rect">
            <a:avLst/>
          </a:prstGeom>
          <a:noFill/>
        </p:spPr>
        <p:txBody>
          <a:bodyPr wrap="square" rtlCol="0">
            <a:spAutoFit/>
          </a:bodyPr>
          <a:lstStyle/>
          <a:p>
            <a:pPr algn="r"/>
            <a:r>
              <a:rPr lang="en-US" sz="1050" dirty="0">
                <a:solidFill>
                  <a:schemeClr val="bg1"/>
                </a:solidFill>
                <a:latin typeface="Century Gothic" panose="020B0502020202020204" pitchFamily="34" charset="0"/>
              </a:rPr>
              <a:t>Wim Rasschaert</a:t>
            </a:r>
          </a:p>
        </p:txBody>
      </p:sp>
      <p:sp>
        <p:nvSpPr>
          <p:cNvPr id="15" name="Slide Number Placeholder 5">
            <a:extLst>
              <a:ext uri="{FF2B5EF4-FFF2-40B4-BE49-F238E27FC236}">
                <a16:creationId xmlns:a16="http://schemas.microsoft.com/office/drawing/2014/main" id="{AD3C9799-3D49-4340-BFF6-E1AFD156C056}"/>
              </a:ext>
            </a:extLst>
          </p:cNvPr>
          <p:cNvSpPr>
            <a:spLocks noGrp="1"/>
          </p:cNvSpPr>
          <p:nvPr>
            <p:ph type="sldNum" sz="quarter" idx="4"/>
          </p:nvPr>
        </p:nvSpPr>
        <p:spPr>
          <a:xfrm>
            <a:off x="11353799" y="6285397"/>
            <a:ext cx="543343" cy="365125"/>
          </a:xfrm>
          <a:prstGeom prst="rect">
            <a:avLst/>
          </a:prstGeom>
        </p:spPr>
        <p:txBody>
          <a:bodyPr vert="horz" lIns="91440" tIns="45720" rIns="91440" bIns="45720" rtlCol="0" anchor="ctr"/>
          <a:lstStyle>
            <a:lvl1pPr algn="r">
              <a:defRPr sz="1200" b="1" i="0">
                <a:solidFill>
                  <a:schemeClr val="bg1"/>
                </a:solidFill>
                <a:latin typeface="Century Gothic" panose="020B0502020202020204" pitchFamily="34" charset="0"/>
              </a:defRPr>
            </a:lvl1pPr>
          </a:lstStyle>
          <a:p>
            <a:fld id="{96BA2725-2668-CE42-B0AB-79E3D0DF2471}" type="slidenum">
              <a:rPr lang="en-US" smtClean="0"/>
              <a:pPr/>
              <a:t>‹nr.›</a:t>
            </a:fld>
            <a:endParaRPr lang="en-US" dirty="0"/>
          </a:p>
        </p:txBody>
      </p:sp>
    </p:spTree>
    <p:extLst>
      <p:ext uri="{BB962C8B-B14F-4D97-AF65-F5344CB8AC3E}">
        <p14:creationId xmlns:p14="http://schemas.microsoft.com/office/powerpoint/2010/main" val="279257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enst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461820-DD8D-CA42-A4E6-A1BCD1235A6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Slide Number Placeholder 5">
            <a:extLst>
              <a:ext uri="{FF2B5EF4-FFF2-40B4-BE49-F238E27FC236}">
                <a16:creationId xmlns:a16="http://schemas.microsoft.com/office/drawing/2014/main" id="{754266F9-5ACA-D94B-AEED-E115CFD2F90C}"/>
              </a:ext>
            </a:extLst>
          </p:cNvPr>
          <p:cNvSpPr>
            <a:spLocks noGrp="1"/>
          </p:cNvSpPr>
          <p:nvPr>
            <p:ph type="sldNum" sz="quarter" idx="4"/>
          </p:nvPr>
        </p:nvSpPr>
        <p:spPr>
          <a:xfrm>
            <a:off x="11321143" y="6285397"/>
            <a:ext cx="575999" cy="365125"/>
          </a:xfrm>
          <a:prstGeom prst="rect">
            <a:avLst/>
          </a:prstGeom>
        </p:spPr>
        <p:txBody>
          <a:bodyPr vert="horz" lIns="91440" tIns="45720" rIns="91440" bIns="45720" rtlCol="0" anchor="ctr"/>
          <a:lstStyle>
            <a:lvl1pPr algn="r">
              <a:defRPr sz="1200">
                <a:solidFill>
                  <a:schemeClr val="bg1"/>
                </a:solidFill>
                <a:latin typeface="Century Gothic" panose="020B0502020202020204" pitchFamily="34" charset="0"/>
              </a:defRPr>
            </a:lvl1pPr>
          </a:lstStyle>
          <a:p>
            <a:fld id="{96BA2725-2668-CE42-B0AB-79E3D0DF2471}" type="slidenum">
              <a:rPr lang="en-US" smtClean="0"/>
              <a:pPr/>
              <a:t>‹nr.›</a:t>
            </a:fld>
            <a:endParaRPr lang="en-US" dirty="0"/>
          </a:p>
        </p:txBody>
      </p:sp>
      <p:sp>
        <p:nvSpPr>
          <p:cNvPr id="11" name="TextBox 10">
            <a:extLst>
              <a:ext uri="{FF2B5EF4-FFF2-40B4-BE49-F238E27FC236}">
                <a16:creationId xmlns:a16="http://schemas.microsoft.com/office/drawing/2014/main" id="{23776E17-F600-A240-BE1B-33E7A7532AA7}"/>
              </a:ext>
            </a:extLst>
          </p:cNvPr>
          <p:cNvSpPr txBox="1"/>
          <p:nvPr userDrawn="1"/>
        </p:nvSpPr>
        <p:spPr>
          <a:xfrm>
            <a:off x="8349340" y="6339827"/>
            <a:ext cx="2786743" cy="253916"/>
          </a:xfrm>
          <a:prstGeom prst="rect">
            <a:avLst/>
          </a:prstGeom>
          <a:noFill/>
        </p:spPr>
        <p:txBody>
          <a:bodyPr wrap="square" rtlCol="0">
            <a:spAutoFit/>
          </a:bodyPr>
          <a:lstStyle/>
          <a:p>
            <a:pPr algn="r"/>
            <a:r>
              <a:rPr lang="en-US" sz="1050" dirty="0">
                <a:solidFill>
                  <a:schemeClr val="bg1"/>
                </a:solidFill>
                <a:latin typeface="Century Gothic" panose="020B0502020202020204" pitchFamily="34" charset="0"/>
              </a:rPr>
              <a:t>Wim Rasschaert</a:t>
            </a:r>
          </a:p>
        </p:txBody>
      </p:sp>
    </p:spTree>
    <p:extLst>
      <p:ext uri="{BB962C8B-B14F-4D97-AF65-F5344CB8AC3E}">
        <p14:creationId xmlns:p14="http://schemas.microsoft.com/office/powerpoint/2010/main" val="235899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ontact-Eindpagin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5975C1-EB3D-3D0F-08DC-69C665502630}"/>
              </a:ext>
            </a:extLst>
          </p:cNvPr>
          <p:cNvSpPr/>
          <p:nvPr userDrawn="1"/>
        </p:nvSpPr>
        <p:spPr>
          <a:xfrm>
            <a:off x="0" y="0"/>
            <a:ext cx="12192000" cy="6858000"/>
          </a:xfrm>
          <a:prstGeom prst="rect">
            <a:avLst/>
          </a:prstGeom>
          <a:solidFill>
            <a:srgbClr val="00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4" name="Picture 3">
            <a:extLst>
              <a:ext uri="{FF2B5EF4-FFF2-40B4-BE49-F238E27FC236}">
                <a16:creationId xmlns:a16="http://schemas.microsoft.com/office/drawing/2014/main" id="{F41A9939-E5E9-B2AD-CCCE-B5185E83F988}"/>
              </a:ext>
            </a:extLst>
          </p:cNvPr>
          <p:cNvPicPr>
            <a:picLocks noChangeAspect="1"/>
          </p:cNvPicPr>
          <p:nvPr userDrawn="1"/>
        </p:nvPicPr>
        <p:blipFill>
          <a:blip r:embed="rId2">
            <a:alphaModFix/>
          </a:blip>
          <a:stretch>
            <a:fillRect/>
          </a:stretch>
        </p:blipFill>
        <p:spPr>
          <a:xfrm>
            <a:off x="4731657" y="1189084"/>
            <a:ext cx="6545944" cy="1915160"/>
          </a:xfrm>
          <a:prstGeom prst="rect">
            <a:avLst/>
          </a:prstGeom>
        </p:spPr>
      </p:pic>
      <p:sp>
        <p:nvSpPr>
          <p:cNvPr id="6" name="TextBox 5">
            <a:extLst>
              <a:ext uri="{FF2B5EF4-FFF2-40B4-BE49-F238E27FC236}">
                <a16:creationId xmlns:a16="http://schemas.microsoft.com/office/drawing/2014/main" id="{5358386D-8A76-C5DC-D5C0-BCD864B9F71B}"/>
              </a:ext>
            </a:extLst>
          </p:cNvPr>
          <p:cNvSpPr txBox="1"/>
          <p:nvPr userDrawn="1"/>
        </p:nvSpPr>
        <p:spPr>
          <a:xfrm>
            <a:off x="6785429" y="3133272"/>
            <a:ext cx="2627086" cy="707886"/>
          </a:xfrm>
          <a:prstGeom prst="rect">
            <a:avLst/>
          </a:prstGeom>
          <a:noFill/>
        </p:spPr>
        <p:txBody>
          <a:bodyPr wrap="square" rtlCol="0">
            <a:spAutoFit/>
          </a:bodyPr>
          <a:lstStyle/>
          <a:p>
            <a:pPr algn="l"/>
            <a:r>
              <a:rPr lang="en-GB" sz="2000" dirty="0">
                <a:solidFill>
                  <a:schemeClr val="bg1"/>
                </a:solidFill>
              </a:rPr>
              <a:t>Gentse Steenweg 323</a:t>
            </a:r>
            <a:br>
              <a:rPr lang="en-GB" sz="2000" dirty="0">
                <a:solidFill>
                  <a:schemeClr val="bg1"/>
                </a:solidFill>
              </a:rPr>
            </a:br>
            <a:r>
              <a:rPr lang="en-GB" sz="2000" dirty="0">
                <a:solidFill>
                  <a:schemeClr val="bg1"/>
                </a:solidFill>
              </a:rPr>
              <a:t>9620 Leeuwergem</a:t>
            </a:r>
            <a:endParaRPr lang="en-BE" sz="20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3C206542-1176-4357-D4C2-74C8E74E4351}"/>
              </a:ext>
            </a:extLst>
          </p:cNvPr>
          <p:cNvSpPr txBox="1"/>
          <p:nvPr userDrawn="1"/>
        </p:nvSpPr>
        <p:spPr>
          <a:xfrm>
            <a:off x="6770915" y="4533901"/>
            <a:ext cx="290285" cy="369332"/>
          </a:xfrm>
          <a:prstGeom prst="rect">
            <a:avLst/>
          </a:prstGeom>
          <a:noFill/>
        </p:spPr>
        <p:txBody>
          <a:bodyPr wrap="square" rtlCol="0">
            <a:spAutoFit/>
          </a:bodyPr>
          <a:lstStyle/>
          <a:p>
            <a:pPr algn="l"/>
            <a:r>
              <a:rPr lang="en-GB" sz="1800" b="1" dirty="0">
                <a:solidFill>
                  <a:schemeClr val="bg1"/>
                </a:solidFill>
              </a:rPr>
              <a:t>T</a:t>
            </a:r>
            <a:endParaRPr lang="en-BE" sz="1800" b="1">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15E8700A-863C-B98D-9123-2422B83BF59B}"/>
              </a:ext>
            </a:extLst>
          </p:cNvPr>
          <p:cNvSpPr txBox="1"/>
          <p:nvPr userDrawn="1"/>
        </p:nvSpPr>
        <p:spPr>
          <a:xfrm>
            <a:off x="6770915" y="4796610"/>
            <a:ext cx="290285" cy="369332"/>
          </a:xfrm>
          <a:prstGeom prst="rect">
            <a:avLst/>
          </a:prstGeom>
          <a:noFill/>
        </p:spPr>
        <p:txBody>
          <a:bodyPr wrap="square" rtlCol="0">
            <a:spAutoFit/>
          </a:bodyPr>
          <a:lstStyle/>
          <a:p>
            <a:pPr algn="l"/>
            <a:r>
              <a:rPr lang="en-GB" sz="1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E</a:t>
            </a:r>
            <a:endParaRPr lang="en-BE" sz="1800" b="1">
              <a:solidFill>
                <a:schemeClr val="bg1"/>
              </a:solidFill>
              <a:latin typeface="Century Gothic" panose="020B0502020202020204" pitchFamily="34" charset="0"/>
              <a:ea typeface="Helvetica Neue" panose="02000503000000020004" pitchFamily="2" charset="0"/>
              <a:cs typeface="Helvetica Neue" panose="02000503000000020004" pitchFamily="2" charset="0"/>
            </a:endParaRPr>
          </a:p>
        </p:txBody>
      </p:sp>
      <p:sp>
        <p:nvSpPr>
          <p:cNvPr id="10" name="TextBox 9">
            <a:extLst>
              <a:ext uri="{FF2B5EF4-FFF2-40B4-BE49-F238E27FC236}">
                <a16:creationId xmlns:a16="http://schemas.microsoft.com/office/drawing/2014/main" id="{81B7F9F7-EE72-F199-A9E8-D848D40919A1}"/>
              </a:ext>
            </a:extLst>
          </p:cNvPr>
          <p:cNvSpPr txBox="1"/>
          <p:nvPr userDrawn="1"/>
        </p:nvSpPr>
        <p:spPr>
          <a:xfrm>
            <a:off x="7068457" y="4595456"/>
            <a:ext cx="2627086" cy="307777"/>
          </a:xfrm>
          <a:prstGeom prst="rect">
            <a:avLst/>
          </a:prstGeom>
          <a:noFill/>
        </p:spPr>
        <p:txBody>
          <a:bodyPr wrap="square" rtlCol="0">
            <a:spAutoFit/>
          </a:bodyPr>
          <a:lstStyle/>
          <a:p>
            <a:pPr algn="l"/>
            <a:r>
              <a:rPr lang="en-GB" sz="1400" dirty="0">
                <a:solidFill>
                  <a:schemeClr val="bg1"/>
                </a:solidFill>
                <a:latin typeface="Century Gothic" panose="020B0502020202020204" pitchFamily="34" charset="0"/>
              </a:rPr>
              <a:t>0032 (0)9/396 81 60</a:t>
            </a:r>
          </a:p>
        </p:txBody>
      </p:sp>
      <p:sp>
        <p:nvSpPr>
          <p:cNvPr id="12" name="TextBox 11">
            <a:extLst>
              <a:ext uri="{FF2B5EF4-FFF2-40B4-BE49-F238E27FC236}">
                <a16:creationId xmlns:a16="http://schemas.microsoft.com/office/drawing/2014/main" id="{D9C9CBC0-6C9A-0FDF-EC9B-A471050C4C78}"/>
              </a:ext>
            </a:extLst>
          </p:cNvPr>
          <p:cNvSpPr txBox="1"/>
          <p:nvPr userDrawn="1"/>
        </p:nvSpPr>
        <p:spPr>
          <a:xfrm>
            <a:off x="7068457" y="4827233"/>
            <a:ext cx="4550230" cy="307777"/>
          </a:xfrm>
          <a:prstGeom prst="rect">
            <a:avLst/>
          </a:prstGeom>
          <a:noFill/>
        </p:spPr>
        <p:txBody>
          <a:bodyPr wrap="square" rtlCol="0">
            <a:spAutoFit/>
          </a:bodyPr>
          <a:lstStyle/>
          <a:p>
            <a:pPr algn="l"/>
            <a:r>
              <a:rPr lang="en-GB" sz="1400" dirty="0">
                <a:solidFill>
                  <a:schemeClr val="bg1"/>
                </a:solidFill>
                <a:latin typeface="Century Gothic" panose="020B0502020202020204" pitchFamily="34" charset="0"/>
              </a:rPr>
              <a:t>wrasschaert@rasschaertadvocaten.be</a:t>
            </a:r>
          </a:p>
        </p:txBody>
      </p:sp>
      <p:sp>
        <p:nvSpPr>
          <p:cNvPr id="13" name="TextBox 12">
            <a:extLst>
              <a:ext uri="{FF2B5EF4-FFF2-40B4-BE49-F238E27FC236}">
                <a16:creationId xmlns:a16="http://schemas.microsoft.com/office/drawing/2014/main" id="{DE1BD4D7-75D8-4A18-777D-AEFD58BFA528}"/>
              </a:ext>
            </a:extLst>
          </p:cNvPr>
          <p:cNvSpPr txBox="1"/>
          <p:nvPr userDrawn="1"/>
        </p:nvSpPr>
        <p:spPr>
          <a:xfrm>
            <a:off x="6770915" y="5595976"/>
            <a:ext cx="3722915" cy="400110"/>
          </a:xfrm>
          <a:prstGeom prst="rect">
            <a:avLst/>
          </a:prstGeom>
          <a:noFill/>
        </p:spPr>
        <p:txBody>
          <a:bodyPr wrap="square" rtlCol="0">
            <a:spAutoFit/>
          </a:bodyPr>
          <a:lstStyle/>
          <a:p>
            <a:pPr algn="l"/>
            <a:r>
              <a:rPr lang="en-GB" sz="2000" b="1" dirty="0">
                <a:solidFill>
                  <a:schemeClr val="bg1"/>
                </a:solidFill>
              </a:rPr>
              <a:t>rasschaertadvocaten.be</a:t>
            </a:r>
          </a:p>
        </p:txBody>
      </p:sp>
      <p:pic>
        <p:nvPicPr>
          <p:cNvPr id="18" name="Picture 17">
            <a:extLst>
              <a:ext uri="{FF2B5EF4-FFF2-40B4-BE49-F238E27FC236}">
                <a16:creationId xmlns:a16="http://schemas.microsoft.com/office/drawing/2014/main" id="{7F289E03-188E-ABE9-3555-5B32831E7610}"/>
              </a:ext>
            </a:extLst>
          </p:cNvPr>
          <p:cNvPicPr>
            <a:picLocks noChangeAspect="1"/>
          </p:cNvPicPr>
          <p:nvPr userDrawn="1"/>
        </p:nvPicPr>
        <p:blipFill rotWithShape="1">
          <a:blip r:embed="rId3">
            <a:alphaModFix amt="90000"/>
          </a:blip>
          <a:srcRect l="21680"/>
          <a:stretch/>
        </p:blipFill>
        <p:spPr>
          <a:xfrm>
            <a:off x="-1" y="0"/>
            <a:ext cx="4731657" cy="6858000"/>
          </a:xfrm>
          <a:prstGeom prst="rect">
            <a:avLst/>
          </a:prstGeom>
        </p:spPr>
      </p:pic>
      <p:pic>
        <p:nvPicPr>
          <p:cNvPr id="19" name="Picture 18">
            <a:extLst>
              <a:ext uri="{FF2B5EF4-FFF2-40B4-BE49-F238E27FC236}">
                <a16:creationId xmlns:a16="http://schemas.microsoft.com/office/drawing/2014/main" id="{DE4A41C3-9718-60A9-689C-3B470C2281FB}"/>
              </a:ext>
            </a:extLst>
          </p:cNvPr>
          <p:cNvPicPr>
            <a:picLocks noChangeAspect="1"/>
          </p:cNvPicPr>
          <p:nvPr userDrawn="1"/>
        </p:nvPicPr>
        <p:blipFill rotWithShape="1">
          <a:blip r:embed="rId3">
            <a:alphaModFix amt="90000"/>
          </a:blip>
          <a:srcRect r="77001"/>
          <a:stretch/>
        </p:blipFill>
        <p:spPr>
          <a:xfrm>
            <a:off x="10809786" y="0"/>
            <a:ext cx="1389471" cy="6858000"/>
          </a:xfrm>
          <a:prstGeom prst="rect">
            <a:avLst/>
          </a:prstGeom>
        </p:spPr>
      </p:pic>
    </p:spTree>
    <p:extLst>
      <p:ext uri="{BB962C8B-B14F-4D97-AF65-F5344CB8AC3E}">
        <p14:creationId xmlns:p14="http://schemas.microsoft.com/office/powerpoint/2010/main" val="190007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738498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3984D5-944F-4246-A936-F38116E3C490}"/>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388608A1-DF30-1040-96B3-848241E573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14D5E4-1C52-724C-AF3D-38F20E3B8DB6}"/>
              </a:ext>
            </a:extLst>
          </p:cNvPr>
          <p:cNvSpPr>
            <a:spLocks noGrp="1"/>
          </p:cNvSpPr>
          <p:nvPr>
            <p:ph type="sldNum" sz="quarter" idx="4"/>
          </p:nvPr>
        </p:nvSpPr>
        <p:spPr>
          <a:xfrm>
            <a:off x="9206951" y="6285397"/>
            <a:ext cx="2743200" cy="365125"/>
          </a:xfrm>
          <a:prstGeom prst="rect">
            <a:avLst/>
          </a:prstGeom>
        </p:spPr>
        <p:txBody>
          <a:bodyPr vert="horz" lIns="91440" tIns="45720" rIns="91440" bIns="45720" rtlCol="0" anchor="ctr"/>
          <a:lstStyle>
            <a:lvl1pPr algn="r">
              <a:defRPr sz="1200" b="1" i="0">
                <a:solidFill>
                  <a:schemeClr val="bg1"/>
                </a:solidFill>
                <a:latin typeface="Century Gothic" panose="020B0502020202020204" pitchFamily="34" charset="0"/>
              </a:defRPr>
            </a:lvl1pPr>
          </a:lstStyle>
          <a:p>
            <a:fld id="{96BA2725-2668-CE42-B0AB-79E3D0DF2471}" type="slidenum">
              <a:rPr lang="en-US" smtClean="0"/>
              <a:pPr/>
              <a:t>‹nr.›</a:t>
            </a:fld>
            <a:endParaRPr lang="en-US" dirty="0"/>
          </a:p>
        </p:txBody>
      </p:sp>
      <p:sp>
        <p:nvSpPr>
          <p:cNvPr id="9" name="Title Placeholder 8">
            <a:extLst>
              <a:ext uri="{FF2B5EF4-FFF2-40B4-BE49-F238E27FC236}">
                <a16:creationId xmlns:a16="http://schemas.microsoft.com/office/drawing/2014/main" id="{8A3AAD10-1AA4-7547-AC02-0E73A9886D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87797820"/>
      </p:ext>
    </p:extLst>
  </p:cSld>
  <p:clrMap bg1="lt1" tx1="dk1" bg2="lt2" tx2="dk2" accent1="accent1" accent2="accent2" accent3="accent3" accent4="accent4" accent5="accent5" accent6="accent6" hlink="hlink" folHlink="folHlink"/>
  <p:sldLayoutIdLst>
    <p:sldLayoutId id="2147483657" r:id="rId1"/>
    <p:sldLayoutId id="2147483659" r:id="rId2"/>
    <p:sldLayoutId id="2147483650" r:id="rId3"/>
    <p:sldLayoutId id="2147483660" r:id="rId4"/>
    <p:sldLayoutId id="2147483658" r:id="rId5"/>
    <p:sldLayoutId id="2147483655" r:id="rId6"/>
    <p:sldLayoutId id="2147483661" r:id="rId7"/>
  </p:sldLayoutIdLst>
  <p:hf hdr="0" ftr="0" dt="0"/>
  <p:txStyles>
    <p:titleStyle>
      <a:lvl1pPr algn="l" defTabSz="914400" rtl="0" eaLnBrk="1" latinLnBrk="0" hangingPunct="1">
        <a:lnSpc>
          <a:spcPct val="90000"/>
        </a:lnSpc>
        <a:spcBef>
          <a:spcPct val="0"/>
        </a:spcBef>
        <a:buNone/>
        <a:defRPr sz="4400" b="1" i="0" kern="1200">
          <a:solidFill>
            <a:srgbClr val="00256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56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56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56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56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56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771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D5B35-6FD1-EDE6-53DC-CE5B7F21FC10}"/>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375A41C4-C213-F487-6002-BFCDC47CB38F}"/>
              </a:ext>
            </a:extLst>
          </p:cNvPr>
          <p:cNvSpPr>
            <a:spLocks noGrp="1"/>
          </p:cNvSpPr>
          <p:nvPr>
            <p:ph type="body" idx="1"/>
          </p:nvPr>
        </p:nvSpPr>
        <p:spPr/>
        <p:txBody>
          <a:bodyPr/>
          <a:lstStyle/>
          <a:p>
            <a:pPr lvl="1"/>
            <a:r>
              <a:rPr lang="nl-NL" dirty="0"/>
              <a:t>De MER-regelgeving werd door Europa in de loop van de voorbije decennia stelselmatig aangevuld.</a:t>
            </a:r>
          </a:p>
          <a:p>
            <a:pPr lvl="1"/>
            <a:r>
              <a:rPr lang="nl-NL" dirty="0"/>
              <a:t>Zo werd de lijst met MER-plichtige projecten uitgebreid. Voor kleinere projecten die niet onder een MER vallen - maar die allemaal samen ook een grote impact kunnen hebben op milieu en natuur - moet sinds enkele jaren een beperkte MER-screening worden uitgevoerd. </a:t>
            </a:r>
          </a:p>
        </p:txBody>
      </p:sp>
    </p:spTree>
    <p:extLst>
      <p:ext uri="{BB962C8B-B14F-4D97-AF65-F5344CB8AC3E}">
        <p14:creationId xmlns:p14="http://schemas.microsoft.com/office/powerpoint/2010/main" val="4215807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FEDA7-FA07-C3C7-7894-7452EC70E61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230F250-E369-F83C-9425-62E6B810CCD4}"/>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DEED58C1-B79F-9B48-09B5-F35BAB2EFC85}"/>
              </a:ext>
            </a:extLst>
          </p:cNvPr>
          <p:cNvSpPr>
            <a:spLocks noGrp="1"/>
          </p:cNvSpPr>
          <p:nvPr>
            <p:ph type="body" idx="1"/>
          </p:nvPr>
        </p:nvSpPr>
        <p:spPr/>
        <p:txBody>
          <a:bodyPr/>
          <a:lstStyle/>
          <a:p>
            <a:pPr lvl="1"/>
            <a:r>
              <a:rPr lang="nl-NL" dirty="0"/>
              <a:t>En sinds 2007 moet ook voor Vlaamse overheidsplannen - zoals bijvoorbeeld. een ruimtelijk uitvoeringsplan of een mestactieplan een MER worden opgemaakt, weliswaar op een meer strategisch niveau. Logisch, want dergelijke plannen vormen per slot van rekening de basis voor latere vergunningen. </a:t>
            </a:r>
            <a:endParaRPr lang="nl-BE" dirty="0"/>
          </a:p>
        </p:txBody>
      </p:sp>
    </p:spTree>
    <p:extLst>
      <p:ext uri="{BB962C8B-B14F-4D97-AF65-F5344CB8AC3E}">
        <p14:creationId xmlns:p14="http://schemas.microsoft.com/office/powerpoint/2010/main" val="3225939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4DEF1-C44C-0778-3306-348818E367E3}"/>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3EB9A34F-9912-EA59-6116-1F7DCCBA056E}"/>
              </a:ext>
            </a:extLst>
          </p:cNvPr>
          <p:cNvSpPr>
            <a:spLocks noGrp="1"/>
          </p:cNvSpPr>
          <p:nvPr>
            <p:ph type="body" idx="1"/>
          </p:nvPr>
        </p:nvSpPr>
        <p:spPr/>
        <p:txBody>
          <a:bodyPr>
            <a:normAutofit/>
          </a:bodyPr>
          <a:lstStyle/>
          <a:p>
            <a:pPr lvl="1"/>
            <a:r>
              <a:rPr lang="nl-NL" dirty="0"/>
              <a:t>De MER groeide uit tot een sterk instrument om bij grote projecten of plannen milieubeleid in de praktijk te brengen. Milieueffectenrapporten zorgden er zo mee voor dat de water- en luchtkwaliteit er de afgelopen drie decennia sterk op vooruit gingen. </a:t>
            </a:r>
          </a:p>
          <a:p>
            <a:pPr lvl="1"/>
            <a:r>
              <a:rPr lang="nl-NL" dirty="0"/>
              <a:t>Toch liep het niet altijd zoals het hoort. Een veel voorkomende truc, zeker in de beginjaren, was de ‘salami-techniek’. </a:t>
            </a:r>
          </a:p>
        </p:txBody>
      </p:sp>
    </p:spTree>
    <p:extLst>
      <p:ext uri="{BB962C8B-B14F-4D97-AF65-F5344CB8AC3E}">
        <p14:creationId xmlns:p14="http://schemas.microsoft.com/office/powerpoint/2010/main" val="134073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19E06-787F-7B7E-4DC1-FC96686DCC8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5FD758F-8B2D-B940-0585-F71210A96298}"/>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AC29A703-68CC-24F2-66B8-23AEE549B0E4}"/>
              </a:ext>
            </a:extLst>
          </p:cNvPr>
          <p:cNvSpPr>
            <a:spLocks noGrp="1"/>
          </p:cNvSpPr>
          <p:nvPr>
            <p:ph type="body" idx="1"/>
          </p:nvPr>
        </p:nvSpPr>
        <p:spPr/>
        <p:txBody>
          <a:bodyPr>
            <a:normAutofit/>
          </a:bodyPr>
          <a:lstStyle/>
          <a:p>
            <a:r>
              <a:rPr lang="nl-NL" dirty="0"/>
              <a:t>Het Europees Hof van Justitie en de Raad van State </a:t>
            </a:r>
          </a:p>
          <a:p>
            <a:pPr lvl="1"/>
            <a:r>
              <a:rPr lang="nl-NL" dirty="0"/>
              <a:t>Vanaf medio jaren negentig zouden er verschillende ophefmakende juridische procedures volgen, waardoor allerlei grote projecten vertraagd of afgevoerd werden. Dat was zo voor een nieuw havendok naast Doel, de Lange Wapperbrug in Antwerpen, de Noord-Zuidverbinding door Limburg of een nieuw voetbalstadion voor Club Brugge in overstromingsgebied. Dit soort projecten werd teruggefloten omdat er onvoldoende rekening werd gehouden met de effecten op milieu en natuur. </a:t>
            </a:r>
            <a:endParaRPr lang="nl-BE" dirty="0"/>
          </a:p>
        </p:txBody>
      </p:sp>
    </p:spTree>
    <p:extLst>
      <p:ext uri="{BB962C8B-B14F-4D97-AF65-F5344CB8AC3E}">
        <p14:creationId xmlns:p14="http://schemas.microsoft.com/office/powerpoint/2010/main" val="3791313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518C8A-680C-8D83-8634-14FFAC7D0864}"/>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F7FB2776-8C71-45A2-B13A-F85F6D3C9C0C}"/>
              </a:ext>
            </a:extLst>
          </p:cNvPr>
          <p:cNvSpPr>
            <a:spLocks noGrp="1"/>
          </p:cNvSpPr>
          <p:nvPr>
            <p:ph type="body" idx="1"/>
          </p:nvPr>
        </p:nvSpPr>
        <p:spPr/>
        <p:txBody>
          <a:bodyPr/>
          <a:lstStyle/>
          <a:p>
            <a:pPr lvl="1"/>
            <a:r>
              <a:rPr lang="nl-NL" dirty="0"/>
              <a:t>Zo moet in elk MER onderzocht worden of er een milieuvriendelijker alternatief mogelijk is. </a:t>
            </a:r>
          </a:p>
          <a:p>
            <a:pPr lvl="1"/>
            <a:r>
              <a:rPr lang="nl-NL" dirty="0"/>
              <a:t>In veel </a:t>
            </a:r>
            <a:r>
              <a:rPr lang="nl-NL" dirty="0" err="1"/>
              <a:t>MER’s</a:t>
            </a:r>
            <a:r>
              <a:rPr lang="nl-NL" dirty="0"/>
              <a:t> kwamen die alternatieven helemaal niet aan bod, ook niet als er via inspraak alternatieven werden voorgesteld. </a:t>
            </a:r>
          </a:p>
          <a:p>
            <a:pPr lvl="1"/>
            <a:r>
              <a:rPr lang="nl-NL" dirty="0"/>
              <a:t>Ook daar ontstond rechtspraak over, die uitmondde in nieuwe regelgeving. Voortaan moeten alle ‘redelijke’ alternatieven worden onderzocht op hun milieueffecten. De discussie is hiermee nog niet van de baan, maar de richting is wel duidelijk. Het volledig buiten beeld laten van alternatieven kan niet meer. </a:t>
            </a:r>
            <a:endParaRPr lang="nl-BE" dirty="0"/>
          </a:p>
        </p:txBody>
      </p:sp>
    </p:spTree>
    <p:extLst>
      <p:ext uri="{BB962C8B-B14F-4D97-AF65-F5344CB8AC3E}">
        <p14:creationId xmlns:p14="http://schemas.microsoft.com/office/powerpoint/2010/main" val="418611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E1CDAD-752B-9E9F-76AB-F90BB8604DF6}"/>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6E19EF09-8E66-1FE6-3CCC-AC72EE28FAAE}"/>
              </a:ext>
            </a:extLst>
          </p:cNvPr>
          <p:cNvSpPr>
            <a:spLocks noGrp="1"/>
          </p:cNvSpPr>
          <p:nvPr>
            <p:ph type="body" idx="1"/>
          </p:nvPr>
        </p:nvSpPr>
        <p:spPr/>
        <p:txBody>
          <a:bodyPr>
            <a:normAutofit/>
          </a:bodyPr>
          <a:lstStyle/>
          <a:p>
            <a:pPr lvl="1"/>
            <a:r>
              <a:rPr lang="nl-NL" dirty="0"/>
              <a:t>Verder moet elk milieueffectenrapport maatregelen beschrijven die de verwachte milieu-impact kunnen milderen. </a:t>
            </a:r>
          </a:p>
          <a:p>
            <a:pPr lvl="1"/>
            <a:r>
              <a:rPr lang="nl-NL" dirty="0"/>
              <a:t>Deze milderende maatregelen moeten concreet zijn. Zo volstaat het niet om bij een project dat veel autoverkeer aantrekt, te verwijzen naar ‘het algemene beleid rond de </a:t>
            </a:r>
            <a:r>
              <a:rPr lang="nl-NL" dirty="0" err="1"/>
              <a:t>modal</a:t>
            </a:r>
            <a:r>
              <a:rPr lang="nl-NL" dirty="0"/>
              <a:t> shift’ als milderende maatregel. </a:t>
            </a:r>
          </a:p>
          <a:p>
            <a:pPr lvl="2"/>
            <a:r>
              <a:rPr lang="nl-NL" dirty="0"/>
              <a:t>Ook moeten de milderende maatregelen wettelijk doorwerken. Zo bleek uit het MER voor het eerdere </a:t>
            </a:r>
            <a:r>
              <a:rPr lang="nl-NL" dirty="0" err="1"/>
              <a:t>Uplace</a:t>
            </a:r>
            <a:r>
              <a:rPr lang="nl-NL" dirty="0"/>
              <a:t> project, dat dit project op vlak van luchtkwaliteit enkel haalbaar zou zijn met een bijkomende tramlijn als milderende maatregel. Die tramlijn was echter niet opgenomen in de wettelijk bindende stedenbouwkundige voorschriften. Omdat er geen garanties waren voor die tramlijn, werd het project teruggefloten door de Raad van State. </a:t>
            </a:r>
            <a:endParaRPr lang="nl-BE" dirty="0"/>
          </a:p>
        </p:txBody>
      </p:sp>
    </p:spTree>
    <p:extLst>
      <p:ext uri="{BB962C8B-B14F-4D97-AF65-F5344CB8AC3E}">
        <p14:creationId xmlns:p14="http://schemas.microsoft.com/office/powerpoint/2010/main" val="3990781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C4ED2-7D18-D64A-839F-273F989969EE}"/>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DA488012-C9C9-CB8D-A04E-C95966DBDFBE}"/>
              </a:ext>
            </a:extLst>
          </p:cNvPr>
          <p:cNvSpPr>
            <a:spLocks noGrp="1"/>
          </p:cNvSpPr>
          <p:nvPr>
            <p:ph type="body" idx="1"/>
          </p:nvPr>
        </p:nvSpPr>
        <p:spPr/>
        <p:txBody>
          <a:bodyPr/>
          <a:lstStyle/>
          <a:p>
            <a:pPr lvl="1"/>
            <a:r>
              <a:rPr lang="nl-NL" dirty="0"/>
              <a:t>Voor openbare en particuliere projecten die aanzienlijke gevolgen kunnen hebben voor het milieu, is milieueffectrapportage verplicht.</a:t>
            </a:r>
          </a:p>
          <a:p>
            <a:pPr lvl="1"/>
            <a:r>
              <a:rPr lang="nl-NL" dirty="0"/>
              <a:t>De project-MER-plicht geldt meestal voor grote of ingrijpende projecten. In vele gevallen zal men drempelwaarden gebruiken (in de vorm van productieomvang of lengte- of oppervlaktemaat). Wanneer die drempels overschreden worden, geldt de MER-plicht.</a:t>
            </a:r>
          </a:p>
          <a:p>
            <a:pPr lvl="1"/>
            <a:r>
              <a:rPr lang="nl-NL" dirty="0"/>
              <a:t>Deze projecten zijn opgenomen in bijlage I en II van het MER-besluit.</a:t>
            </a:r>
          </a:p>
        </p:txBody>
      </p:sp>
    </p:spTree>
    <p:extLst>
      <p:ext uri="{BB962C8B-B14F-4D97-AF65-F5344CB8AC3E}">
        <p14:creationId xmlns:p14="http://schemas.microsoft.com/office/powerpoint/2010/main" val="2182497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E9CDB-BDF8-9E22-AB25-C47310C3907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DADDD70-DBA3-CA9F-7178-252934613303}"/>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0D341177-E0CE-AB37-BE81-C2B51B8569BC}"/>
              </a:ext>
            </a:extLst>
          </p:cNvPr>
          <p:cNvSpPr>
            <a:spLocks noGrp="1"/>
          </p:cNvSpPr>
          <p:nvPr>
            <p:ph type="body" idx="1"/>
          </p:nvPr>
        </p:nvSpPr>
        <p:spPr/>
        <p:txBody>
          <a:bodyPr/>
          <a:lstStyle/>
          <a:p>
            <a:pPr lvl="1"/>
            <a:r>
              <a:rPr lang="nl-NL" dirty="0"/>
              <a:t>In een aantal gevallen is de MER-plicht ook gekoppeld aan de plaats waar de voorgenomen activiteit is gepland. Als die plaats in een voor het milieu kwetsbaar gebied ligt, dan is een milieueffectrapport noodzakelijk.</a:t>
            </a:r>
          </a:p>
          <a:p>
            <a:pPr lvl="1"/>
            <a:r>
              <a:rPr lang="nl-NL" dirty="0"/>
              <a:t>Voor sommige kleinere projecten geldt een screeningsplicht. Alleen als een screening van het project uitwijst dat er aanzienlijke milieueffecten te verwachten zijn, moet een MER opgemaakt worden. Deze projecten zijn opgenomen in bijlage III van het MER-besluit.</a:t>
            </a:r>
            <a:endParaRPr lang="nl-BE" dirty="0"/>
          </a:p>
        </p:txBody>
      </p:sp>
    </p:spTree>
    <p:extLst>
      <p:ext uri="{BB962C8B-B14F-4D97-AF65-F5344CB8AC3E}">
        <p14:creationId xmlns:p14="http://schemas.microsoft.com/office/powerpoint/2010/main" val="2456909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74DAF-90E5-0D47-8D68-36F38A7C1E6E}"/>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7B585A5A-1752-AD92-EE37-4E276A89BCF5}"/>
              </a:ext>
            </a:extLst>
          </p:cNvPr>
          <p:cNvSpPr>
            <a:spLocks noGrp="1"/>
          </p:cNvSpPr>
          <p:nvPr>
            <p:ph type="body" idx="1"/>
          </p:nvPr>
        </p:nvSpPr>
        <p:spPr/>
        <p:txBody>
          <a:bodyPr>
            <a:normAutofit fontScale="92500" lnSpcReduction="10000"/>
          </a:bodyPr>
          <a:lstStyle/>
          <a:p>
            <a:pPr lvl="1"/>
            <a:r>
              <a:rPr lang="nl-NL" dirty="0"/>
              <a:t>De project-milieueffectrapportage is in Vlaanderen gekoppeld aan vergunningsprocedures. Een project-MER hoort bij de aanvraag voor de omgevingsvergunning voor industriële projecten en voor infrastructuurprojecten.</a:t>
            </a:r>
          </a:p>
          <a:p>
            <a:pPr lvl="1"/>
            <a:endParaRPr lang="nl-NL" dirty="0"/>
          </a:p>
          <a:p>
            <a:pPr lvl="1"/>
            <a:r>
              <a:rPr lang="nl-NL" dirty="0"/>
              <a:t>Voor bepaalde plannen en programma's van de overheid wordt de milieueffectrapportage ook geïntegreerd in het besluitvormingsproces. De overheid zal aan de hand van het plan-MER haar uiteindelijke beslissing tot uitvoering van het plan motiveren.</a:t>
            </a:r>
          </a:p>
          <a:p>
            <a:pPr lvl="1"/>
            <a:endParaRPr lang="nl-NL" dirty="0"/>
          </a:p>
          <a:p>
            <a:pPr lvl="1"/>
            <a:r>
              <a:rPr lang="nl-NL" dirty="0"/>
              <a:t>De initiatiefnemer kan dus zowel een particulier als een overheidsorganisatie zijn. De initiatiefnemer van de MER-plichtige activiteit laat op zijn kosten en onder zijn verantwoordelijkheid een milieueffectrapport opstellen door erkende MER-deskundigen.</a:t>
            </a:r>
            <a:endParaRPr lang="nl-BE" dirty="0"/>
          </a:p>
        </p:txBody>
      </p:sp>
    </p:spTree>
    <p:extLst>
      <p:ext uri="{BB962C8B-B14F-4D97-AF65-F5344CB8AC3E}">
        <p14:creationId xmlns:p14="http://schemas.microsoft.com/office/powerpoint/2010/main" val="2426578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7CC560-D405-F140-7534-0EF0F9B37584}"/>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D67C1E8B-0412-10A7-828F-61D6C7876D13}"/>
              </a:ext>
            </a:extLst>
          </p:cNvPr>
          <p:cNvSpPr>
            <a:spLocks noGrp="1"/>
          </p:cNvSpPr>
          <p:nvPr>
            <p:ph type="body" idx="1"/>
          </p:nvPr>
        </p:nvSpPr>
        <p:spPr/>
        <p:txBody>
          <a:bodyPr/>
          <a:lstStyle/>
          <a:p>
            <a:r>
              <a:rPr lang="nl-BE" dirty="0"/>
              <a:t>Plan-</a:t>
            </a:r>
            <a:r>
              <a:rPr lang="nl-BE" dirty="0" err="1"/>
              <a:t>m.e.r</a:t>
            </a:r>
            <a:r>
              <a:rPr lang="nl-BE" dirty="0"/>
              <a:t>. Europees ➢ RL 2001/42/EG </a:t>
            </a:r>
          </a:p>
          <a:p>
            <a:r>
              <a:rPr lang="nl-BE" dirty="0"/>
              <a:t>Plan-</a:t>
            </a:r>
            <a:r>
              <a:rPr lang="nl-BE" dirty="0" err="1"/>
              <a:t>m.e.r</a:t>
            </a:r>
            <a:r>
              <a:rPr lang="nl-BE" dirty="0"/>
              <a:t>. Vlaams </a:t>
            </a:r>
          </a:p>
          <a:p>
            <a:pPr lvl="1"/>
            <a:r>
              <a:rPr lang="nl-BE" dirty="0"/>
              <a:t>Nieuwe titel IV DABM / </a:t>
            </a:r>
          </a:p>
          <a:p>
            <a:pPr lvl="1"/>
            <a:r>
              <a:rPr lang="nl-BE" dirty="0"/>
              <a:t>Nieuw uitvoeringsbesluit </a:t>
            </a:r>
            <a:r>
              <a:rPr lang="nl-BE" dirty="0" err="1"/>
              <a:t>m.e.r</a:t>
            </a:r>
            <a:r>
              <a:rPr lang="nl-BE" dirty="0"/>
              <a:t>. -&gt; </a:t>
            </a:r>
          </a:p>
          <a:p>
            <a:pPr lvl="1"/>
            <a:endParaRPr lang="nl-BE" dirty="0"/>
          </a:p>
          <a:p>
            <a:r>
              <a:rPr lang="nl-BE" dirty="0"/>
              <a:t>Integratie </a:t>
            </a:r>
          </a:p>
          <a:p>
            <a:pPr lvl="1"/>
            <a:r>
              <a:rPr lang="nl-BE" dirty="0"/>
              <a:t>➢ RUP - VCRO  </a:t>
            </a:r>
          </a:p>
          <a:p>
            <a:pPr lvl="1"/>
            <a:r>
              <a:rPr lang="nl-BE" dirty="0"/>
              <a:t>➢ Complexe projecten </a:t>
            </a:r>
          </a:p>
          <a:p>
            <a:pPr lvl="1"/>
            <a:r>
              <a:rPr lang="nl-BE" dirty="0"/>
              <a:t>➢ Regionale mobiliteitsplannen </a:t>
            </a:r>
          </a:p>
        </p:txBody>
      </p:sp>
    </p:spTree>
    <p:extLst>
      <p:ext uri="{BB962C8B-B14F-4D97-AF65-F5344CB8AC3E}">
        <p14:creationId xmlns:p14="http://schemas.microsoft.com/office/powerpoint/2010/main" val="90338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9040D0E-AB77-451D-A913-9FA78595BF2B}"/>
              </a:ext>
            </a:extLst>
          </p:cNvPr>
          <p:cNvSpPr>
            <a:spLocks noGrp="1"/>
          </p:cNvSpPr>
          <p:nvPr>
            <p:ph type="sldNum" sz="quarter" idx="10"/>
          </p:nvPr>
        </p:nvSpPr>
        <p:spPr/>
        <p:txBody>
          <a:bodyPr/>
          <a:lstStyle/>
          <a:p>
            <a:fld id="{96BA2725-2668-CE42-B0AB-79E3D0DF2471}" type="slidenum">
              <a:rPr lang="en-US" smtClean="0"/>
              <a:pPr/>
              <a:t>1</a:t>
            </a:fld>
            <a:endParaRPr lang="en-US" dirty="0"/>
          </a:p>
        </p:txBody>
      </p:sp>
      <p:sp>
        <p:nvSpPr>
          <p:cNvPr id="3" name="Titel 2">
            <a:extLst>
              <a:ext uri="{FF2B5EF4-FFF2-40B4-BE49-F238E27FC236}">
                <a16:creationId xmlns:a16="http://schemas.microsoft.com/office/drawing/2014/main" id="{1888CCEE-1FBE-4942-8A89-C0A10898DD36}"/>
              </a:ext>
            </a:extLst>
          </p:cNvPr>
          <p:cNvSpPr>
            <a:spLocks noGrp="1"/>
          </p:cNvSpPr>
          <p:nvPr>
            <p:ph type="title"/>
          </p:nvPr>
        </p:nvSpPr>
        <p:spPr/>
        <p:txBody>
          <a:bodyPr/>
          <a:lstStyle/>
          <a:p>
            <a:r>
              <a:rPr lang="nl-BE" dirty="0" err="1"/>
              <a:t>Milieu-effecten</a:t>
            </a:r>
            <a:endParaRPr lang="nl-BE" dirty="0"/>
          </a:p>
        </p:txBody>
      </p:sp>
      <p:sp>
        <p:nvSpPr>
          <p:cNvPr id="4" name="Ondertitel 3">
            <a:extLst>
              <a:ext uri="{FF2B5EF4-FFF2-40B4-BE49-F238E27FC236}">
                <a16:creationId xmlns:a16="http://schemas.microsoft.com/office/drawing/2014/main" id="{85076CCE-FFEC-42D5-A330-F75EB4618FD7}"/>
              </a:ext>
            </a:extLst>
          </p:cNvPr>
          <p:cNvSpPr>
            <a:spLocks noGrp="1"/>
          </p:cNvSpPr>
          <p:nvPr>
            <p:ph type="subTitle" idx="1"/>
          </p:nvPr>
        </p:nvSpPr>
        <p:spPr/>
        <p:txBody>
          <a:bodyPr/>
          <a:lstStyle/>
          <a:p>
            <a:r>
              <a:rPr lang="nl-BE" dirty="0"/>
              <a:t>Wim </a:t>
            </a:r>
            <a:r>
              <a:rPr lang="nl-BE" dirty="0" err="1"/>
              <a:t>Rasschaert</a:t>
            </a:r>
            <a:endParaRPr lang="nl-BE" dirty="0"/>
          </a:p>
          <a:p>
            <a:r>
              <a:rPr lang="nl-BE" dirty="0"/>
              <a:t>Anneleen De Ruyck</a:t>
            </a:r>
          </a:p>
        </p:txBody>
      </p:sp>
    </p:spTree>
    <p:extLst>
      <p:ext uri="{BB962C8B-B14F-4D97-AF65-F5344CB8AC3E}">
        <p14:creationId xmlns:p14="http://schemas.microsoft.com/office/powerpoint/2010/main" val="1686670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2819F-A63F-A77C-0D3D-D463759DF612}"/>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17816497-C326-9ADC-8447-84B8254510D8}"/>
              </a:ext>
            </a:extLst>
          </p:cNvPr>
          <p:cNvSpPr>
            <a:spLocks noGrp="1"/>
          </p:cNvSpPr>
          <p:nvPr>
            <p:ph type="body" idx="1"/>
          </p:nvPr>
        </p:nvSpPr>
        <p:spPr/>
        <p:txBody>
          <a:bodyPr/>
          <a:lstStyle/>
          <a:p>
            <a:r>
              <a:rPr lang="nl-BE" dirty="0"/>
              <a:t> Project-</a:t>
            </a:r>
            <a:r>
              <a:rPr lang="nl-BE" dirty="0" err="1"/>
              <a:t>m.e.r</a:t>
            </a:r>
            <a:r>
              <a:rPr lang="nl-BE" dirty="0"/>
              <a:t>. Europees</a:t>
            </a:r>
          </a:p>
          <a:p>
            <a:r>
              <a:rPr lang="nl-BE" dirty="0"/>
              <a:t> 	RL 85/337/EEC -&gt; 2011/92/EU -&gt; 2014/52/EU</a:t>
            </a:r>
          </a:p>
          <a:p>
            <a:r>
              <a:rPr lang="nl-BE" dirty="0"/>
              <a:t> Project-</a:t>
            </a:r>
            <a:r>
              <a:rPr lang="nl-BE" dirty="0" err="1"/>
              <a:t>m.e.r</a:t>
            </a:r>
            <a:r>
              <a:rPr lang="nl-BE" dirty="0"/>
              <a:t>. Vlaams</a:t>
            </a:r>
          </a:p>
          <a:p>
            <a:r>
              <a:rPr lang="nl-BE" dirty="0"/>
              <a:t> 	DABM </a:t>
            </a:r>
          </a:p>
          <a:p>
            <a:pPr lvl="2"/>
            <a:r>
              <a:rPr lang="nl-BE" dirty="0"/>
              <a:t>Complexe projecten</a:t>
            </a:r>
          </a:p>
        </p:txBody>
      </p:sp>
    </p:spTree>
    <p:extLst>
      <p:ext uri="{BB962C8B-B14F-4D97-AF65-F5344CB8AC3E}">
        <p14:creationId xmlns:p14="http://schemas.microsoft.com/office/powerpoint/2010/main" val="719123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C4B50A-A8FB-7D3F-1E4A-3C053161D7AF}"/>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9CB91045-EB5E-8A33-6E9C-E0DD7B5187AB}"/>
              </a:ext>
            </a:extLst>
          </p:cNvPr>
          <p:cNvSpPr>
            <a:spLocks noGrp="1"/>
          </p:cNvSpPr>
          <p:nvPr>
            <p:ph type="body" idx="1"/>
          </p:nvPr>
        </p:nvSpPr>
        <p:spPr/>
        <p:txBody>
          <a:bodyPr/>
          <a:lstStyle/>
          <a:p>
            <a:pPr lvl="1"/>
            <a:r>
              <a:rPr lang="nl-NL" dirty="0"/>
              <a:t>Een MER is een informatief document en geen beslissingsinstrument.</a:t>
            </a:r>
          </a:p>
          <a:p>
            <a:pPr lvl="1"/>
            <a:r>
              <a:rPr lang="nl-NL" dirty="0"/>
              <a:t>Milieueffectrapportage brengt de milieugevolgen van een plan in beeld voordat daarover een besluit wordt genomen. De onderzoeksresultaten worden gepubliceerd in een milieueffectrapport. Een MER wordt opgesteld bij activiteiten en projecten die mogelijk belangrijk nadelige gevolgen voor het milieu hebben. Het uitvoeren van een milieueffectrapportage voor projecten die het milieu belangrijke schade kunnen berokkenen, is verplicht binnen de Europese Unie.</a:t>
            </a:r>
            <a:endParaRPr lang="nl-BE" dirty="0"/>
          </a:p>
        </p:txBody>
      </p:sp>
    </p:spTree>
    <p:extLst>
      <p:ext uri="{BB962C8B-B14F-4D97-AF65-F5344CB8AC3E}">
        <p14:creationId xmlns:p14="http://schemas.microsoft.com/office/powerpoint/2010/main" val="100648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28CE29-7557-2A70-AC9C-FD980B7E4F91}"/>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2E02E777-2BDB-2BF8-A902-F045E128C9C7}"/>
              </a:ext>
            </a:extLst>
          </p:cNvPr>
          <p:cNvSpPr>
            <a:spLocks noGrp="1"/>
          </p:cNvSpPr>
          <p:nvPr>
            <p:ph type="body" idx="1"/>
          </p:nvPr>
        </p:nvSpPr>
        <p:spPr/>
        <p:txBody>
          <a:bodyPr>
            <a:normAutofit/>
          </a:bodyPr>
          <a:lstStyle/>
          <a:p>
            <a:pPr lvl="1"/>
            <a:r>
              <a:rPr lang="nl-NL" dirty="0"/>
              <a:t>Plannen en programma’s die het kader kunnen vormen voor de toekenning van een vergunning voor een project of waarvoor een passende beoordeling (effectonderzoek op habitat- en vogelrichtlijngebieden) vereist is, vallen onder het toepassingsgebied van de regelgeving over plan-milieueffectrapportage (plan-</a:t>
            </a:r>
            <a:r>
              <a:rPr lang="nl-NL" dirty="0" err="1"/>
              <a:t>m.e.r</a:t>
            </a:r>
            <a:r>
              <a:rPr lang="nl-NL" dirty="0"/>
              <a:t>.). </a:t>
            </a:r>
          </a:p>
          <a:p>
            <a:pPr lvl="1"/>
            <a:endParaRPr lang="nl-BE" dirty="0"/>
          </a:p>
        </p:txBody>
      </p:sp>
    </p:spTree>
    <p:extLst>
      <p:ext uri="{BB962C8B-B14F-4D97-AF65-F5344CB8AC3E}">
        <p14:creationId xmlns:p14="http://schemas.microsoft.com/office/powerpoint/2010/main" val="3015313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1D43D-E24F-3ADB-72D4-6F35048436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B6E6684-5510-72EF-8C16-C6E1A34A44A6}"/>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6A1E2631-0884-9719-C590-1331F2882297}"/>
              </a:ext>
            </a:extLst>
          </p:cNvPr>
          <p:cNvSpPr>
            <a:spLocks noGrp="1"/>
          </p:cNvSpPr>
          <p:nvPr>
            <p:ph type="body" idx="1"/>
          </p:nvPr>
        </p:nvSpPr>
        <p:spPr/>
        <p:txBody>
          <a:bodyPr>
            <a:normAutofit/>
          </a:bodyPr>
          <a:lstStyle/>
          <a:p>
            <a:pPr lvl="1"/>
            <a:r>
              <a:rPr lang="nl-NL" dirty="0"/>
              <a:t>Voor plannen die bijvoorbeeld niet het kader vormen voor projecten van bijlage I, II of III of voor plannen die betrekking hebben op een klein gebied op lokaal niveau of een kleine wijziging inhouden, kan een plan-</a:t>
            </a:r>
            <a:r>
              <a:rPr lang="nl-NL" dirty="0" err="1"/>
              <a:t>m.e.r</a:t>
            </a:r>
            <a:r>
              <a:rPr lang="nl-NL" dirty="0"/>
              <a:t>.-screening worden opgesteld. Als in een plan-</a:t>
            </a:r>
            <a:r>
              <a:rPr lang="nl-NL" dirty="0" err="1"/>
              <a:t>m.e.r</a:t>
            </a:r>
            <a:r>
              <a:rPr lang="nl-NL" dirty="0"/>
              <a:t>.-screening op een eenvoudige wijze aangetoond wordt dat er geen aanzienlijke effecten te verwachten zijn, moet geen plan-MER opgesteld worden.</a:t>
            </a:r>
          </a:p>
          <a:p>
            <a:pPr lvl="1"/>
            <a:endParaRPr lang="nl-BE" dirty="0"/>
          </a:p>
        </p:txBody>
      </p:sp>
    </p:spTree>
    <p:extLst>
      <p:ext uri="{BB962C8B-B14F-4D97-AF65-F5344CB8AC3E}">
        <p14:creationId xmlns:p14="http://schemas.microsoft.com/office/powerpoint/2010/main" val="1364080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FAA34-357F-ABC4-B33C-A6A5A751D7F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14228F0-1CC1-150E-ED2B-EBD353DE839C}"/>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2B015602-D995-B906-E9E8-9841CC15F198}"/>
              </a:ext>
            </a:extLst>
          </p:cNvPr>
          <p:cNvSpPr>
            <a:spLocks noGrp="1"/>
          </p:cNvSpPr>
          <p:nvPr>
            <p:ph type="body" idx="1"/>
          </p:nvPr>
        </p:nvSpPr>
        <p:spPr/>
        <p:txBody>
          <a:bodyPr>
            <a:normAutofit/>
          </a:bodyPr>
          <a:lstStyle/>
          <a:p>
            <a:pPr lvl="1"/>
            <a:r>
              <a:rPr lang="nl-NL" b="0" i="0" dirty="0">
                <a:solidFill>
                  <a:srgbClr val="333332"/>
                </a:solidFill>
                <a:effectLst/>
                <a:latin typeface="FlandersArtSans-Regular"/>
              </a:rPr>
              <a:t>In een plan-</a:t>
            </a:r>
            <a:r>
              <a:rPr lang="nl-NL" b="0" i="0" dirty="0" err="1">
                <a:solidFill>
                  <a:srgbClr val="333332"/>
                </a:solidFill>
                <a:effectLst/>
                <a:latin typeface="FlandersArtSans-Regular"/>
              </a:rPr>
              <a:t>m.e.r</a:t>
            </a:r>
            <a:r>
              <a:rPr lang="nl-NL" b="0" i="0" dirty="0">
                <a:solidFill>
                  <a:srgbClr val="333332"/>
                </a:solidFill>
                <a:effectLst/>
                <a:latin typeface="FlandersArtSans-Regular"/>
              </a:rPr>
              <a:t>.-screening motiveert de initiatiefnemer dat het voorgenomen plan screeningsgerechtigd is en geen aanzienlijk negatieve effecten kan veroorzaken. </a:t>
            </a:r>
            <a:endParaRPr lang="nl-NL" dirty="0"/>
          </a:p>
          <a:p>
            <a:pPr lvl="1"/>
            <a:r>
              <a:rPr lang="nl-NL" dirty="0"/>
              <a:t>Elk ruimtelijk uitvoeringsplan (RUP) valt onder de plan-</a:t>
            </a:r>
            <a:r>
              <a:rPr lang="nl-NL" dirty="0" err="1"/>
              <a:t>m.e.r</a:t>
            </a:r>
            <a:r>
              <a:rPr lang="nl-NL" dirty="0"/>
              <a:t>.-regelgeving.</a:t>
            </a:r>
            <a:endParaRPr lang="nl-BE" dirty="0"/>
          </a:p>
        </p:txBody>
      </p:sp>
    </p:spTree>
    <p:extLst>
      <p:ext uri="{BB962C8B-B14F-4D97-AF65-F5344CB8AC3E}">
        <p14:creationId xmlns:p14="http://schemas.microsoft.com/office/powerpoint/2010/main" val="2223411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57130-AB9B-7B17-A9AD-F29311F6C9CF}"/>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374986C3-0335-EA60-31E1-2A0ABD7867BD}"/>
              </a:ext>
            </a:extLst>
          </p:cNvPr>
          <p:cNvSpPr>
            <a:spLocks noGrp="1"/>
          </p:cNvSpPr>
          <p:nvPr>
            <p:ph type="body" idx="1"/>
          </p:nvPr>
        </p:nvSpPr>
        <p:spPr/>
        <p:txBody>
          <a:bodyPr/>
          <a:lstStyle/>
          <a:p>
            <a:pPr algn="l"/>
            <a:r>
              <a:rPr lang="nl-NL" b="0" i="0" dirty="0">
                <a:solidFill>
                  <a:srgbClr val="333332"/>
                </a:solidFill>
                <a:effectLst/>
                <a:latin typeface="FlandersArtSans-Regular"/>
              </a:rPr>
              <a:t>De activiteiten en inrichtingen waarvoor de initiatiefnemer een project-MER moet opmaken, zijn opgesomd in bijlage I, bijlage II en bijlage III van het </a:t>
            </a:r>
            <a:r>
              <a:rPr lang="nl-NL" u="sng" dirty="0">
                <a:solidFill>
                  <a:srgbClr val="333332"/>
                </a:solidFill>
                <a:latin typeface="FlandersArtSans-Regular"/>
              </a:rPr>
              <a:t>project-</a:t>
            </a:r>
            <a:r>
              <a:rPr lang="nl-NL" u="sng" dirty="0" err="1">
                <a:solidFill>
                  <a:srgbClr val="333332"/>
                </a:solidFill>
                <a:latin typeface="FlandersArtSans-Regular"/>
              </a:rPr>
              <a:t>m.e.r</a:t>
            </a:r>
            <a:r>
              <a:rPr lang="nl-NL" u="sng" dirty="0">
                <a:solidFill>
                  <a:srgbClr val="333332"/>
                </a:solidFill>
                <a:latin typeface="FlandersArtSans-Regular"/>
              </a:rPr>
              <a:t>.-besluit</a:t>
            </a:r>
            <a:endParaRPr lang="nl-NL" b="0" i="0" dirty="0">
              <a:solidFill>
                <a:srgbClr val="333332"/>
              </a:solidFill>
              <a:effectLst/>
              <a:latin typeface="FlandersArtSans-Regular"/>
            </a:endParaRPr>
          </a:p>
          <a:p>
            <a:pPr lvl="1"/>
            <a:r>
              <a:rPr lang="nl-NL" b="0" i="0" dirty="0">
                <a:solidFill>
                  <a:srgbClr val="333332"/>
                </a:solidFill>
                <a:effectLst/>
                <a:latin typeface="FlandersArtSans-Regular"/>
              </a:rPr>
              <a:t>Bijlage I = projecten waarvoor de initiatiefnemer altijd een project-MER moet opmaken.</a:t>
            </a:r>
          </a:p>
          <a:p>
            <a:pPr lvl="1"/>
            <a:r>
              <a:rPr lang="nl-NL" b="0" i="0" dirty="0">
                <a:solidFill>
                  <a:srgbClr val="333332"/>
                </a:solidFill>
                <a:effectLst/>
                <a:latin typeface="FlandersArtSans-Regular"/>
              </a:rPr>
              <a:t>Bijlage II = Projecten waarvoor de initiatiefnemer in principe een project-MER moet opmaken, maar waarvoor hij een gemotiveerd verzoek tot ontheffing kan indienen.</a:t>
            </a:r>
          </a:p>
          <a:p>
            <a:pPr lvl="1"/>
            <a:r>
              <a:rPr lang="nl-NL" b="0" i="0" dirty="0">
                <a:solidFill>
                  <a:srgbClr val="333332"/>
                </a:solidFill>
                <a:effectLst/>
                <a:latin typeface="FlandersArtSans-Regular"/>
              </a:rPr>
              <a:t>Bijlage III = projecten waarvoor de initiatiefnemer in principe ook een project-MER moet opmaken, maar via een project-</a:t>
            </a:r>
            <a:r>
              <a:rPr lang="nl-NL" b="0" i="0" dirty="0" err="1">
                <a:solidFill>
                  <a:srgbClr val="333332"/>
                </a:solidFill>
                <a:effectLst/>
                <a:latin typeface="FlandersArtSans-Regular"/>
              </a:rPr>
              <a:t>m.e.r</a:t>
            </a:r>
            <a:r>
              <a:rPr lang="nl-NL" b="0" i="0" dirty="0">
                <a:solidFill>
                  <a:srgbClr val="333332"/>
                </a:solidFill>
                <a:effectLst/>
                <a:latin typeface="FlandersArtSans-Regular"/>
              </a:rPr>
              <a:t>.-screeningsnota kan aantonen dat het project geen aanzienlijke milieueffecten zal veroorzaken.</a:t>
            </a:r>
          </a:p>
          <a:p>
            <a:endParaRPr lang="nl-BE" dirty="0"/>
          </a:p>
        </p:txBody>
      </p:sp>
    </p:spTree>
    <p:extLst>
      <p:ext uri="{BB962C8B-B14F-4D97-AF65-F5344CB8AC3E}">
        <p14:creationId xmlns:p14="http://schemas.microsoft.com/office/powerpoint/2010/main" val="768567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1DB66-82C7-9D86-6D1B-492E490EC5F2}"/>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AF23B1B3-BB68-FB63-8B17-B006C1D68E3B}"/>
              </a:ext>
            </a:extLst>
          </p:cNvPr>
          <p:cNvSpPr>
            <a:spLocks noGrp="1"/>
          </p:cNvSpPr>
          <p:nvPr>
            <p:ph type="body" idx="1"/>
          </p:nvPr>
        </p:nvSpPr>
        <p:spPr/>
        <p:txBody>
          <a:bodyPr/>
          <a:lstStyle/>
          <a:p>
            <a:endParaRPr lang="nl-BE"/>
          </a:p>
        </p:txBody>
      </p:sp>
      <p:pic>
        <p:nvPicPr>
          <p:cNvPr id="4098" name="Picture 2">
            <a:extLst>
              <a:ext uri="{FF2B5EF4-FFF2-40B4-BE49-F238E27FC236}">
                <a16:creationId xmlns:a16="http://schemas.microsoft.com/office/drawing/2014/main" id="{448FDA54-1A7D-DB3B-F999-37B8CB227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1" y="293278"/>
            <a:ext cx="10848975" cy="583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957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C126F-4B74-6A1F-4A5F-521457E7B692}"/>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1C89B02A-6421-0B42-460C-C43C00DA4991}"/>
              </a:ext>
            </a:extLst>
          </p:cNvPr>
          <p:cNvSpPr>
            <a:spLocks noGrp="1"/>
          </p:cNvSpPr>
          <p:nvPr>
            <p:ph type="body" idx="1"/>
          </p:nvPr>
        </p:nvSpPr>
        <p:spPr/>
        <p:txBody>
          <a:bodyPr/>
          <a:lstStyle/>
          <a:p>
            <a:pPr lvl="1">
              <a:spcBef>
                <a:spcPts val="2400"/>
              </a:spcBef>
              <a:spcAft>
                <a:spcPts val="300"/>
              </a:spcAft>
            </a:pPr>
            <a:r>
              <a:rPr lang="nl-NL" b="1" i="0" dirty="0">
                <a:solidFill>
                  <a:srgbClr val="000000"/>
                </a:solidFill>
                <a:effectLst/>
                <a:latin typeface="Asap"/>
              </a:rPr>
              <a:t>Opstellen van de </a:t>
            </a:r>
            <a:r>
              <a:rPr lang="nl-NL" b="1" i="0" dirty="0" err="1">
                <a:solidFill>
                  <a:srgbClr val="000000"/>
                </a:solidFill>
                <a:effectLst/>
                <a:latin typeface="Asap"/>
              </a:rPr>
              <a:t>mer</a:t>
            </a:r>
            <a:r>
              <a:rPr lang="nl-NL" b="1" i="0" dirty="0">
                <a:solidFill>
                  <a:srgbClr val="000000"/>
                </a:solidFill>
                <a:effectLst/>
                <a:latin typeface="Asap"/>
              </a:rPr>
              <a:t>-beoordeling</a:t>
            </a:r>
          </a:p>
          <a:p>
            <a:pPr lvl="1">
              <a:spcBef>
                <a:spcPts val="300"/>
              </a:spcBef>
              <a:spcAft>
                <a:spcPts val="600"/>
              </a:spcAft>
            </a:pPr>
            <a:r>
              <a:rPr lang="nl-NL" b="0" i="0" dirty="0">
                <a:solidFill>
                  <a:srgbClr val="333333"/>
                </a:solidFill>
                <a:effectLst/>
                <a:latin typeface="Asap"/>
              </a:rPr>
              <a:t>Maak gebruik van:</a:t>
            </a:r>
          </a:p>
          <a:p>
            <a:pPr lvl="2">
              <a:spcBef>
                <a:spcPts val="300"/>
              </a:spcBef>
              <a:spcAft>
                <a:spcPts val="600"/>
              </a:spcAft>
            </a:pPr>
            <a:r>
              <a:rPr lang="nl-NL" b="0" i="0" dirty="0">
                <a:solidFill>
                  <a:srgbClr val="333333"/>
                </a:solidFill>
                <a:effectLst/>
                <a:latin typeface="Asap"/>
              </a:rPr>
              <a:t>online tools</a:t>
            </a:r>
          </a:p>
          <a:p>
            <a:pPr lvl="2">
              <a:spcBef>
                <a:spcPts val="300"/>
              </a:spcBef>
              <a:spcAft>
                <a:spcPts val="600"/>
              </a:spcAft>
            </a:pPr>
            <a:r>
              <a:rPr lang="nl-NL" b="0" i="0" dirty="0">
                <a:solidFill>
                  <a:srgbClr val="333333"/>
                </a:solidFill>
                <a:effectLst/>
                <a:latin typeface="Asap"/>
              </a:rPr>
              <a:t>ervaringen en gegevens van soortgelijke projecten</a:t>
            </a:r>
          </a:p>
          <a:p>
            <a:pPr lvl="2">
              <a:spcBef>
                <a:spcPts val="300"/>
              </a:spcBef>
              <a:spcAft>
                <a:spcPts val="600"/>
              </a:spcAft>
            </a:pPr>
            <a:r>
              <a:rPr lang="nl-NL" b="0" i="0" dirty="0">
                <a:solidFill>
                  <a:srgbClr val="333333"/>
                </a:solidFill>
                <a:effectLst/>
                <a:latin typeface="Asap"/>
              </a:rPr>
              <a:t>specifieke kennis van experts (expert </a:t>
            </a:r>
            <a:r>
              <a:rPr lang="nl-NL" b="0" i="0" dirty="0" err="1">
                <a:solidFill>
                  <a:srgbClr val="333333"/>
                </a:solidFill>
                <a:effectLst/>
                <a:latin typeface="Asap"/>
              </a:rPr>
              <a:t>judgement</a:t>
            </a:r>
            <a:r>
              <a:rPr lang="nl-NL" b="0" i="0" dirty="0">
                <a:solidFill>
                  <a:srgbClr val="333333"/>
                </a:solidFill>
                <a:effectLst/>
                <a:latin typeface="Asap"/>
              </a:rPr>
              <a:t>)</a:t>
            </a:r>
          </a:p>
          <a:p>
            <a:pPr lvl="2">
              <a:spcBef>
                <a:spcPts val="300"/>
              </a:spcBef>
              <a:spcAft>
                <a:spcPts val="600"/>
              </a:spcAft>
            </a:pPr>
            <a:r>
              <a:rPr lang="nl-NL" b="0" i="0" dirty="0">
                <a:solidFill>
                  <a:srgbClr val="333333"/>
                </a:solidFill>
                <a:effectLst/>
                <a:latin typeface="Asap"/>
              </a:rPr>
              <a:t>bestaande kennis en ervaring binnen de eigen organisatie</a:t>
            </a:r>
          </a:p>
          <a:p>
            <a:endParaRPr lang="nl-BE" dirty="0"/>
          </a:p>
        </p:txBody>
      </p:sp>
    </p:spTree>
    <p:extLst>
      <p:ext uri="{BB962C8B-B14F-4D97-AF65-F5344CB8AC3E}">
        <p14:creationId xmlns:p14="http://schemas.microsoft.com/office/powerpoint/2010/main" val="3399747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B6D1A-4370-D0FE-6FD9-95C8BB2CFF13}"/>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367C41A1-16E9-9179-4E75-418CB654F383}"/>
              </a:ext>
            </a:extLst>
          </p:cNvPr>
          <p:cNvSpPr>
            <a:spLocks noGrp="1"/>
          </p:cNvSpPr>
          <p:nvPr>
            <p:ph type="body" idx="1"/>
          </p:nvPr>
        </p:nvSpPr>
        <p:spPr/>
        <p:txBody>
          <a:bodyPr/>
          <a:lstStyle/>
          <a:p>
            <a:pPr algn="l">
              <a:spcBef>
                <a:spcPts val="300"/>
              </a:spcBef>
              <a:spcAft>
                <a:spcPts val="600"/>
              </a:spcAft>
            </a:pPr>
            <a:r>
              <a:rPr lang="nl-NL" b="0" i="0" dirty="0">
                <a:solidFill>
                  <a:srgbClr val="333333"/>
                </a:solidFill>
                <a:effectLst/>
                <a:latin typeface="Asap"/>
              </a:rPr>
              <a:t>Mogelijke onderwerpen in een </a:t>
            </a:r>
            <a:r>
              <a:rPr lang="nl-NL" b="0" i="0" dirty="0" err="1">
                <a:solidFill>
                  <a:srgbClr val="333333"/>
                </a:solidFill>
                <a:effectLst/>
                <a:latin typeface="Asap"/>
              </a:rPr>
              <a:t>mer</a:t>
            </a:r>
            <a:r>
              <a:rPr lang="nl-NL" b="0" i="0" dirty="0">
                <a:solidFill>
                  <a:srgbClr val="333333"/>
                </a:solidFill>
                <a:effectLst/>
                <a:latin typeface="Asap"/>
              </a:rPr>
              <a:t>-beoordeling zijn:</a:t>
            </a:r>
          </a:p>
          <a:p>
            <a:pPr lvl="1">
              <a:spcBef>
                <a:spcPts val="300"/>
              </a:spcBef>
              <a:spcAft>
                <a:spcPts val="600"/>
              </a:spcAft>
            </a:pPr>
            <a:r>
              <a:rPr lang="nl-NL" b="0" i="0" dirty="0">
                <a:solidFill>
                  <a:srgbClr val="333333"/>
                </a:solidFill>
                <a:effectLst/>
                <a:latin typeface="Asap"/>
              </a:rPr>
              <a:t>een globale beschrijving van de ingreep-effectrelaties en dosis-effectrelaties van het project</a:t>
            </a:r>
          </a:p>
          <a:p>
            <a:pPr lvl="1">
              <a:spcBef>
                <a:spcPts val="300"/>
              </a:spcBef>
              <a:spcAft>
                <a:spcPts val="600"/>
              </a:spcAft>
            </a:pPr>
            <a:r>
              <a:rPr lang="nl-NL" b="0" i="0" dirty="0">
                <a:solidFill>
                  <a:srgbClr val="333333"/>
                </a:solidFill>
                <a:effectLst/>
                <a:latin typeface="Asap"/>
              </a:rPr>
              <a:t>de belangrijkste effecten, bijvoorbeeld hinder en emissies (zoals geluid, lucht) of </a:t>
            </a:r>
            <a:r>
              <a:rPr lang="nl-NL" b="0" i="0" dirty="0" err="1">
                <a:solidFill>
                  <a:srgbClr val="333333"/>
                </a:solidFill>
                <a:effectLst/>
                <a:latin typeface="Asap"/>
              </a:rPr>
              <a:t>verkeersaantrekkende</a:t>
            </a:r>
            <a:r>
              <a:rPr lang="nl-NL" b="0" i="0" dirty="0">
                <a:solidFill>
                  <a:srgbClr val="333333"/>
                </a:solidFill>
                <a:effectLst/>
                <a:latin typeface="Asap"/>
              </a:rPr>
              <a:t> werking</a:t>
            </a:r>
          </a:p>
          <a:p>
            <a:pPr lvl="1">
              <a:spcBef>
                <a:spcPts val="300"/>
              </a:spcBef>
              <a:spcAft>
                <a:spcPts val="600"/>
              </a:spcAft>
            </a:pPr>
            <a:r>
              <a:rPr lang="nl-NL" b="0" i="0" dirty="0">
                <a:solidFill>
                  <a:srgbClr val="333333"/>
                </a:solidFill>
                <a:effectLst/>
                <a:latin typeface="Asap"/>
              </a:rPr>
              <a:t>ruimtebeslag</a:t>
            </a:r>
          </a:p>
          <a:p>
            <a:pPr lvl="1">
              <a:spcBef>
                <a:spcPts val="300"/>
              </a:spcBef>
              <a:spcAft>
                <a:spcPts val="600"/>
              </a:spcAft>
            </a:pPr>
            <a:r>
              <a:rPr lang="nl-NL" b="0" i="0" dirty="0">
                <a:solidFill>
                  <a:srgbClr val="333333"/>
                </a:solidFill>
                <a:effectLst/>
                <a:latin typeface="Asap"/>
              </a:rPr>
              <a:t>de afstand tot gevoelige gebieden en de invloed van het project op deze gebieden</a:t>
            </a:r>
          </a:p>
          <a:p>
            <a:pPr lvl="1">
              <a:spcBef>
                <a:spcPts val="300"/>
              </a:spcBef>
              <a:spcAft>
                <a:spcPts val="600"/>
              </a:spcAft>
            </a:pPr>
            <a:r>
              <a:rPr lang="nl-NL" b="0" i="0" dirty="0">
                <a:solidFill>
                  <a:srgbClr val="333333"/>
                </a:solidFill>
                <a:effectLst/>
                <a:latin typeface="Asap"/>
              </a:rPr>
              <a:t>indicatieve </a:t>
            </a:r>
            <a:r>
              <a:rPr lang="nl-NL" b="0" i="0" dirty="0" err="1">
                <a:solidFill>
                  <a:srgbClr val="333333"/>
                </a:solidFill>
                <a:effectLst/>
                <a:latin typeface="Asap"/>
              </a:rPr>
              <a:t>invloedsafstanden</a:t>
            </a:r>
            <a:endParaRPr lang="nl-NL" b="0" i="0" dirty="0">
              <a:solidFill>
                <a:srgbClr val="333333"/>
              </a:solidFill>
              <a:effectLst/>
              <a:latin typeface="Asap"/>
            </a:endParaRPr>
          </a:p>
          <a:p>
            <a:pPr lvl="1">
              <a:spcBef>
                <a:spcPts val="300"/>
              </a:spcBef>
              <a:spcAft>
                <a:spcPts val="600"/>
              </a:spcAft>
            </a:pPr>
            <a:r>
              <a:rPr lang="nl-NL" b="0" i="0" dirty="0">
                <a:solidFill>
                  <a:srgbClr val="333333"/>
                </a:solidFill>
                <a:effectLst/>
                <a:latin typeface="Asap"/>
              </a:rPr>
              <a:t>cumulatie met andere ontwikkelingen in de nabije omgeving</a:t>
            </a:r>
          </a:p>
          <a:p>
            <a:endParaRPr lang="nl-BE" dirty="0"/>
          </a:p>
        </p:txBody>
      </p:sp>
    </p:spTree>
    <p:extLst>
      <p:ext uri="{BB962C8B-B14F-4D97-AF65-F5344CB8AC3E}">
        <p14:creationId xmlns:p14="http://schemas.microsoft.com/office/powerpoint/2010/main" val="735438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61A5C-B510-68E3-B19E-08D122C2C416}"/>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F3D74AD1-D65A-EA98-5D9F-1441D7A34436}"/>
              </a:ext>
            </a:extLst>
          </p:cNvPr>
          <p:cNvSpPr>
            <a:spLocks noGrp="1"/>
          </p:cNvSpPr>
          <p:nvPr>
            <p:ph type="body" idx="1"/>
          </p:nvPr>
        </p:nvSpPr>
        <p:spPr/>
        <p:txBody>
          <a:bodyPr/>
          <a:lstStyle/>
          <a:p>
            <a:r>
              <a:rPr lang="nl-NL" dirty="0"/>
              <a:t>Alternatieven die in een MER (kunnen) onderzocht worden: </a:t>
            </a:r>
          </a:p>
          <a:p>
            <a:pPr lvl="1"/>
            <a:r>
              <a:rPr lang="nl-NL" dirty="0"/>
              <a:t>Locatiealternatief </a:t>
            </a:r>
          </a:p>
          <a:p>
            <a:pPr lvl="1"/>
            <a:r>
              <a:rPr lang="nl-NL" dirty="0"/>
              <a:t>Inrichtingsalternatief </a:t>
            </a:r>
          </a:p>
          <a:p>
            <a:pPr lvl="1"/>
            <a:r>
              <a:rPr lang="nl-NL" dirty="0"/>
              <a:t>Uitvoeringsalternatief </a:t>
            </a:r>
          </a:p>
          <a:p>
            <a:pPr lvl="1"/>
            <a:r>
              <a:rPr lang="nl-NL" dirty="0"/>
              <a:t>Specifieke alternatieven </a:t>
            </a:r>
          </a:p>
          <a:p>
            <a:pPr lvl="1"/>
            <a:r>
              <a:rPr lang="nl-NL" dirty="0"/>
              <a:t>Meest milieuvriendelijk alternatief </a:t>
            </a:r>
          </a:p>
          <a:p>
            <a:pPr lvl="1"/>
            <a:r>
              <a:rPr lang="nl-NL" dirty="0"/>
              <a:t>Voorkeursalternatief </a:t>
            </a:r>
            <a:endParaRPr lang="nl-BE" dirty="0"/>
          </a:p>
        </p:txBody>
      </p:sp>
    </p:spTree>
    <p:extLst>
      <p:ext uri="{BB962C8B-B14F-4D97-AF65-F5344CB8AC3E}">
        <p14:creationId xmlns:p14="http://schemas.microsoft.com/office/powerpoint/2010/main" val="1347839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6CCC05-1893-0E4C-B209-F9C80A773973}"/>
              </a:ext>
            </a:extLst>
          </p:cNvPr>
          <p:cNvSpPr>
            <a:spLocks noGrp="1"/>
          </p:cNvSpPr>
          <p:nvPr>
            <p:ph type="sldNum" sz="quarter" idx="4"/>
          </p:nvPr>
        </p:nvSpPr>
        <p:spPr/>
        <p:txBody>
          <a:bodyPr/>
          <a:lstStyle/>
          <a:p>
            <a:fld id="{96BA2725-2668-CE42-B0AB-79E3D0DF2471}" type="slidenum">
              <a:rPr lang="en-US" smtClean="0"/>
              <a:pPr/>
              <a:t>2</a:t>
            </a:fld>
            <a:endParaRPr lang="en-US" dirty="0"/>
          </a:p>
        </p:txBody>
      </p:sp>
      <p:sp>
        <p:nvSpPr>
          <p:cNvPr id="5" name="Title 4">
            <a:extLst>
              <a:ext uri="{FF2B5EF4-FFF2-40B4-BE49-F238E27FC236}">
                <a16:creationId xmlns:a16="http://schemas.microsoft.com/office/drawing/2014/main" id="{A4520DC0-BD6B-DA41-AAB9-70BD8E0A55A0}"/>
              </a:ext>
            </a:extLst>
          </p:cNvPr>
          <p:cNvSpPr>
            <a:spLocks noGrp="1"/>
          </p:cNvSpPr>
          <p:nvPr>
            <p:ph type="title"/>
          </p:nvPr>
        </p:nvSpPr>
        <p:spPr/>
        <p:txBody>
          <a:bodyPr/>
          <a:lstStyle/>
          <a:p>
            <a:r>
              <a:rPr lang="en-US" dirty="0"/>
              <a:t>Wie </a:t>
            </a:r>
            <a:r>
              <a:rPr lang="en-US" dirty="0" err="1"/>
              <a:t>zijn</a:t>
            </a:r>
            <a:r>
              <a:rPr lang="en-US" dirty="0"/>
              <a:t> </a:t>
            </a:r>
            <a:r>
              <a:rPr lang="en-US" dirty="0" err="1"/>
              <a:t>wij</a:t>
            </a:r>
            <a:endParaRPr lang="en-US" dirty="0"/>
          </a:p>
        </p:txBody>
      </p:sp>
      <p:sp>
        <p:nvSpPr>
          <p:cNvPr id="6" name="Text Placeholder 5">
            <a:extLst>
              <a:ext uri="{FF2B5EF4-FFF2-40B4-BE49-F238E27FC236}">
                <a16:creationId xmlns:a16="http://schemas.microsoft.com/office/drawing/2014/main" id="{A1BF05B9-2B10-914A-9FBD-DFA975C90676}"/>
              </a:ext>
            </a:extLst>
          </p:cNvPr>
          <p:cNvSpPr>
            <a:spLocks noGrp="1"/>
          </p:cNvSpPr>
          <p:nvPr>
            <p:ph type="body" sz="quarter" idx="10"/>
          </p:nvPr>
        </p:nvSpPr>
        <p:spPr/>
        <p:txBody>
          <a:bodyPr/>
          <a:lstStyle/>
          <a:p>
            <a:r>
              <a:rPr lang="nl-BE" dirty="0"/>
              <a:t>[tekst]</a:t>
            </a:r>
            <a:endParaRPr lang="nl-NL" dirty="0"/>
          </a:p>
          <a:p>
            <a:endParaRPr lang="nl-NL" dirty="0"/>
          </a:p>
          <a:p>
            <a:endParaRPr lang="en-US" dirty="0"/>
          </a:p>
        </p:txBody>
      </p:sp>
      <p:pic>
        <p:nvPicPr>
          <p:cNvPr id="4" name="Afbeelding 3">
            <a:extLst>
              <a:ext uri="{FF2B5EF4-FFF2-40B4-BE49-F238E27FC236}">
                <a16:creationId xmlns:a16="http://schemas.microsoft.com/office/drawing/2014/main" id="{CFF9CDD2-3049-4AAC-E0D5-03B1625A579A}"/>
              </a:ext>
            </a:extLst>
          </p:cNvPr>
          <p:cNvPicPr>
            <a:picLocks noChangeAspect="1"/>
          </p:cNvPicPr>
          <p:nvPr/>
        </p:nvPicPr>
        <p:blipFill>
          <a:blip r:embed="rId2"/>
          <a:stretch>
            <a:fillRect/>
          </a:stretch>
        </p:blipFill>
        <p:spPr>
          <a:xfrm>
            <a:off x="256360" y="799733"/>
            <a:ext cx="11679280" cy="5258534"/>
          </a:xfrm>
          <a:prstGeom prst="rect">
            <a:avLst/>
          </a:prstGeom>
        </p:spPr>
      </p:pic>
    </p:spTree>
    <p:extLst>
      <p:ext uri="{BB962C8B-B14F-4D97-AF65-F5344CB8AC3E}">
        <p14:creationId xmlns:p14="http://schemas.microsoft.com/office/powerpoint/2010/main" val="854987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A64115-D48E-3647-4A3A-7D04EDF62187}"/>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8BACD376-4412-56FD-EA0A-AE1B17D46A8D}"/>
              </a:ext>
            </a:extLst>
          </p:cNvPr>
          <p:cNvSpPr>
            <a:spLocks noGrp="1"/>
          </p:cNvSpPr>
          <p:nvPr>
            <p:ph type="body" idx="1"/>
          </p:nvPr>
        </p:nvSpPr>
        <p:spPr/>
        <p:txBody>
          <a:bodyPr/>
          <a:lstStyle/>
          <a:p>
            <a:r>
              <a:rPr lang="nl-NL" dirty="0"/>
              <a:t>Samengevat:</a:t>
            </a:r>
          </a:p>
          <a:p>
            <a:pPr lvl="1"/>
            <a:r>
              <a:rPr lang="nl-NL" dirty="0"/>
              <a:t>Milieueffectrapportage (</a:t>
            </a:r>
            <a:r>
              <a:rPr lang="nl-NL" dirty="0" err="1"/>
              <a:t>m.e.r</a:t>
            </a:r>
            <a:r>
              <a:rPr lang="nl-NL" dirty="0"/>
              <a:t>.) beoogt de mogelijke gevolgen van plannen, programma’s of projecten voor het leefmilieu en voor de gezondheid van de mens in beeld te brengen opdat deze op een gelijkwaardige wijze (als andere aspecten en belangen) zouden worden meegenomen bij de opmaak van én de besluitvorming over deze plannen, programma’s of projecten.</a:t>
            </a:r>
            <a:endParaRPr lang="nl-BE" dirty="0"/>
          </a:p>
        </p:txBody>
      </p:sp>
    </p:spTree>
    <p:extLst>
      <p:ext uri="{BB962C8B-B14F-4D97-AF65-F5344CB8AC3E}">
        <p14:creationId xmlns:p14="http://schemas.microsoft.com/office/powerpoint/2010/main" val="1254824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F1880-C7A2-D2F6-DD1A-0A5D48A65C8A}"/>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1EFF71F6-8ACF-E8B1-CD4F-C5608A27C025}"/>
              </a:ext>
            </a:extLst>
          </p:cNvPr>
          <p:cNvSpPr>
            <a:spLocks noGrp="1"/>
          </p:cNvSpPr>
          <p:nvPr>
            <p:ph type="body" idx="1"/>
          </p:nvPr>
        </p:nvSpPr>
        <p:spPr/>
        <p:txBody>
          <a:bodyPr/>
          <a:lstStyle/>
          <a:p>
            <a:r>
              <a:rPr lang="nl-NL" dirty="0"/>
              <a:t>Toekomst?</a:t>
            </a:r>
          </a:p>
          <a:p>
            <a:pPr lvl="1"/>
            <a:r>
              <a:rPr lang="nl-NL" dirty="0"/>
              <a:t>Sterker inzetten op integratie, naast </a:t>
            </a:r>
            <a:r>
              <a:rPr lang="nl-NL" dirty="0" err="1"/>
              <a:t>RUP’s</a:t>
            </a:r>
            <a:r>
              <a:rPr lang="nl-NL" dirty="0"/>
              <a:t> ook voor vergunningen, lijkt dan ook een piste om soepele procedures te laten samengaan met meer aandacht voor klimaat, luchtkwaliteit en biodiversiteit. </a:t>
            </a:r>
          </a:p>
          <a:p>
            <a:pPr lvl="1"/>
            <a:r>
              <a:rPr lang="nl-NL" dirty="0"/>
              <a:t>het milieueffectenrapport zal ook in de toekomst een belangrijke rol blijven spelen.</a:t>
            </a:r>
            <a:endParaRPr lang="nl-BE" dirty="0"/>
          </a:p>
        </p:txBody>
      </p:sp>
    </p:spTree>
    <p:extLst>
      <p:ext uri="{BB962C8B-B14F-4D97-AF65-F5344CB8AC3E}">
        <p14:creationId xmlns:p14="http://schemas.microsoft.com/office/powerpoint/2010/main" val="1644343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41546-06C6-D29A-2F36-8130AF23EF43}"/>
              </a:ext>
            </a:extLst>
          </p:cNvPr>
          <p:cNvSpPr>
            <a:spLocks noGrp="1"/>
          </p:cNvSpPr>
          <p:nvPr>
            <p:ph type="title"/>
          </p:nvPr>
        </p:nvSpPr>
        <p:spPr/>
        <p:txBody>
          <a:bodyPr/>
          <a:lstStyle/>
          <a:p>
            <a:r>
              <a:rPr lang="nl-BE" b="0" i="0" dirty="0">
                <a:solidFill>
                  <a:srgbClr val="333332"/>
                </a:solidFill>
                <a:effectLst/>
                <a:latin typeface="var(--flandersArtSans-Medium)"/>
              </a:rPr>
              <a:t>Decreet Modernisering - MER</a:t>
            </a:r>
            <a:br>
              <a:rPr lang="nl-BE" b="0" i="0" dirty="0">
                <a:solidFill>
                  <a:srgbClr val="333332"/>
                </a:solidFill>
                <a:effectLst/>
                <a:latin typeface="var(--flandersArtSans-Medium)"/>
              </a:rPr>
            </a:br>
            <a:endParaRPr lang="nl-BE" dirty="0"/>
          </a:p>
        </p:txBody>
      </p:sp>
      <p:sp>
        <p:nvSpPr>
          <p:cNvPr id="3" name="Tijdelijke aanduiding voor tekst 2">
            <a:extLst>
              <a:ext uri="{FF2B5EF4-FFF2-40B4-BE49-F238E27FC236}">
                <a16:creationId xmlns:a16="http://schemas.microsoft.com/office/drawing/2014/main" id="{77F0CF46-2070-DB44-D403-05F3900710E7}"/>
              </a:ext>
            </a:extLst>
          </p:cNvPr>
          <p:cNvSpPr>
            <a:spLocks noGrp="1"/>
          </p:cNvSpPr>
          <p:nvPr>
            <p:ph type="body" idx="1"/>
          </p:nvPr>
        </p:nvSpPr>
        <p:spPr/>
        <p:txBody>
          <a:bodyPr/>
          <a:lstStyle/>
          <a:p>
            <a:r>
              <a:rPr lang="nl-NL" b="0" i="0" dirty="0">
                <a:solidFill>
                  <a:srgbClr val="333332"/>
                </a:solidFill>
                <a:effectLst/>
                <a:latin typeface="FlandersArtSans-Regular"/>
              </a:rPr>
              <a:t>Het </a:t>
            </a:r>
            <a:r>
              <a:rPr lang="nl-NL" b="1" i="0" u="sng" dirty="0">
                <a:solidFill>
                  <a:srgbClr val="333332"/>
                </a:solidFill>
                <a:effectLst/>
                <a:latin typeface="FlandersArtSans-Regular"/>
              </a:rPr>
              <a:t>decreet van 17 mei 2024 </a:t>
            </a:r>
            <a:r>
              <a:rPr lang="nl-NL" b="0" i="0" dirty="0">
                <a:solidFill>
                  <a:srgbClr val="333332"/>
                </a:solidFill>
                <a:effectLst/>
                <a:latin typeface="FlandersArtSans-Regular"/>
              </a:rPr>
              <a:t>voert een vereenvoudiging en modernisering door van de regelgeving rond milieueffectrapportage.  </a:t>
            </a:r>
          </a:p>
          <a:p>
            <a:r>
              <a:rPr lang="nl-BE" dirty="0">
                <a:solidFill>
                  <a:srgbClr val="333332"/>
                </a:solidFill>
                <a:latin typeface="FlandersArtSans-Regular"/>
              </a:rPr>
              <a:t>In uitvoering van h</a:t>
            </a:r>
            <a:r>
              <a:rPr lang="nl-BE" b="0" i="0" dirty="0">
                <a:solidFill>
                  <a:srgbClr val="333332"/>
                </a:solidFill>
                <a:effectLst/>
                <a:latin typeface="FlandersArtSans-Regular"/>
              </a:rPr>
              <a:t>et Vlaamse regeerakkoord 2019-2024 </a:t>
            </a:r>
          </a:p>
          <a:p>
            <a:r>
              <a:rPr lang="nl-NL" dirty="0">
                <a:solidFill>
                  <a:srgbClr val="333332"/>
                </a:solidFill>
                <a:latin typeface="FlandersArtSans-Regular"/>
              </a:rPr>
              <a:t>O</a:t>
            </a:r>
            <a:r>
              <a:rPr lang="nl-NL" b="0" i="0" dirty="0">
                <a:solidFill>
                  <a:srgbClr val="333332"/>
                </a:solidFill>
                <a:effectLst/>
                <a:latin typeface="FlandersArtSans-Regular"/>
              </a:rPr>
              <a:t>p 8 mei 2024 goedgekeurd in het Vlaams Parlement </a:t>
            </a:r>
          </a:p>
          <a:p>
            <a:r>
              <a:rPr lang="nl-NL" dirty="0">
                <a:solidFill>
                  <a:srgbClr val="333332"/>
                </a:solidFill>
                <a:latin typeface="FlandersArtSans-Regular"/>
              </a:rPr>
              <a:t>O</a:t>
            </a:r>
            <a:r>
              <a:rPr lang="nl-NL" b="0" i="0" dirty="0">
                <a:solidFill>
                  <a:srgbClr val="333332"/>
                </a:solidFill>
                <a:effectLst/>
                <a:latin typeface="FlandersArtSans-Regular"/>
              </a:rPr>
              <a:t>p 17 mei bekrachtigd door de Vlaamse Regering.</a:t>
            </a:r>
          </a:p>
          <a:p>
            <a:r>
              <a:rPr lang="nl-NL" dirty="0">
                <a:solidFill>
                  <a:srgbClr val="333332"/>
                </a:solidFill>
                <a:latin typeface="FlandersArtSans-Regular"/>
              </a:rPr>
              <a:t>Er zijn nog uitvoeringsbesluiten nodig, decreet kan dan pas in werking treden</a:t>
            </a:r>
          </a:p>
          <a:p>
            <a:r>
              <a:rPr lang="nl-NL" dirty="0">
                <a:solidFill>
                  <a:srgbClr val="333332"/>
                </a:solidFill>
                <a:latin typeface="FlandersArtSans-Regular"/>
              </a:rPr>
              <a:t>Bedoeling is </a:t>
            </a:r>
            <a:r>
              <a:rPr lang="nl-NL" b="1" u="sng" dirty="0">
                <a:solidFill>
                  <a:srgbClr val="333332"/>
                </a:solidFill>
                <a:latin typeface="FlandersArtSans-Regular"/>
              </a:rPr>
              <a:t>1 december 2025</a:t>
            </a:r>
            <a:endParaRPr lang="nl-BE" b="1" u="sng" dirty="0"/>
          </a:p>
        </p:txBody>
      </p:sp>
      <p:sp>
        <p:nvSpPr>
          <p:cNvPr id="4" name="Tijdelijke aanduiding voor dianummer 3">
            <a:extLst>
              <a:ext uri="{FF2B5EF4-FFF2-40B4-BE49-F238E27FC236}">
                <a16:creationId xmlns:a16="http://schemas.microsoft.com/office/drawing/2014/main" id="{296A3A96-2FDA-5D9C-EAE0-A61D2F22ED88}"/>
              </a:ext>
            </a:extLst>
          </p:cNvPr>
          <p:cNvSpPr>
            <a:spLocks noGrp="1"/>
          </p:cNvSpPr>
          <p:nvPr>
            <p:ph type="sldNum" sz="quarter" idx="7"/>
          </p:nvPr>
        </p:nvSpPr>
        <p:spPr/>
        <p:txBody>
          <a:bodyPr/>
          <a:lstStyle/>
          <a:p>
            <a:fld id="{B6F15528-21DE-4FAA-801E-634DDDAF4B2B}" type="slidenum">
              <a:rPr lang="nl-BE" smtClean="0"/>
              <a:t>31</a:t>
            </a:fld>
            <a:endParaRPr lang="nl-BE"/>
          </a:p>
        </p:txBody>
      </p:sp>
    </p:spTree>
    <p:extLst>
      <p:ext uri="{BB962C8B-B14F-4D97-AF65-F5344CB8AC3E}">
        <p14:creationId xmlns:p14="http://schemas.microsoft.com/office/powerpoint/2010/main" val="108782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0331F5-6434-931E-EA59-27AD1FEF7645}"/>
              </a:ext>
            </a:extLst>
          </p:cNvPr>
          <p:cNvSpPr>
            <a:spLocks noGrp="1"/>
          </p:cNvSpPr>
          <p:nvPr>
            <p:ph type="title"/>
          </p:nvPr>
        </p:nvSpPr>
        <p:spPr/>
        <p:txBody>
          <a:bodyPr/>
          <a:lstStyle/>
          <a:p>
            <a:r>
              <a:rPr lang="nl-BE" b="0" i="0" dirty="0">
                <a:solidFill>
                  <a:srgbClr val="333332"/>
                </a:solidFill>
                <a:effectLst/>
                <a:latin typeface="var(--flandersArtSans-Medium)"/>
              </a:rPr>
              <a:t>Decreet Modernisering - MER</a:t>
            </a:r>
            <a:endParaRPr lang="nl-BE" dirty="0"/>
          </a:p>
        </p:txBody>
      </p:sp>
      <p:sp>
        <p:nvSpPr>
          <p:cNvPr id="3" name="Tijdelijke aanduiding voor tekst 2">
            <a:extLst>
              <a:ext uri="{FF2B5EF4-FFF2-40B4-BE49-F238E27FC236}">
                <a16:creationId xmlns:a16="http://schemas.microsoft.com/office/drawing/2014/main" id="{6612574A-8FAC-D65B-6794-E041827571B4}"/>
              </a:ext>
            </a:extLst>
          </p:cNvPr>
          <p:cNvSpPr>
            <a:spLocks noGrp="1"/>
          </p:cNvSpPr>
          <p:nvPr>
            <p:ph type="body" idx="1"/>
          </p:nvPr>
        </p:nvSpPr>
        <p:spPr/>
        <p:txBody>
          <a:bodyPr/>
          <a:lstStyle/>
          <a:p>
            <a:r>
              <a:rPr lang="nl-BE" dirty="0"/>
              <a:t>Kernpunten:</a:t>
            </a:r>
          </a:p>
          <a:p>
            <a:pPr lvl="1"/>
            <a:r>
              <a:rPr lang="nl-BE" dirty="0"/>
              <a:t>Vereenvoudiging regelgeving</a:t>
            </a:r>
          </a:p>
          <a:p>
            <a:pPr lvl="1"/>
            <a:r>
              <a:rPr lang="nl-BE" dirty="0"/>
              <a:t>Gedeeld eigenaarschap</a:t>
            </a:r>
          </a:p>
          <a:p>
            <a:pPr lvl="1"/>
            <a:r>
              <a:rPr lang="nl-BE" dirty="0"/>
              <a:t>Vlaams expertisecentrum voor milieurapportage</a:t>
            </a:r>
          </a:p>
          <a:p>
            <a:pPr lvl="1"/>
            <a:r>
              <a:rPr lang="nl-BE" dirty="0"/>
              <a:t>Maximaal inzetten op digitale dienstverlening</a:t>
            </a:r>
          </a:p>
          <a:p>
            <a:endParaRPr lang="nl-BE" dirty="0"/>
          </a:p>
        </p:txBody>
      </p:sp>
      <p:sp>
        <p:nvSpPr>
          <p:cNvPr id="4" name="Tijdelijke aanduiding voor dianummer 3">
            <a:extLst>
              <a:ext uri="{FF2B5EF4-FFF2-40B4-BE49-F238E27FC236}">
                <a16:creationId xmlns:a16="http://schemas.microsoft.com/office/drawing/2014/main" id="{051A411A-3D08-C3FF-C931-66BD3EFEF15B}"/>
              </a:ext>
            </a:extLst>
          </p:cNvPr>
          <p:cNvSpPr>
            <a:spLocks noGrp="1"/>
          </p:cNvSpPr>
          <p:nvPr>
            <p:ph type="sldNum" sz="quarter" idx="7"/>
          </p:nvPr>
        </p:nvSpPr>
        <p:spPr/>
        <p:txBody>
          <a:bodyPr/>
          <a:lstStyle/>
          <a:p>
            <a:fld id="{B6F15528-21DE-4FAA-801E-634DDDAF4B2B}" type="slidenum">
              <a:rPr lang="nl-BE" smtClean="0"/>
              <a:t>32</a:t>
            </a:fld>
            <a:endParaRPr lang="nl-BE"/>
          </a:p>
        </p:txBody>
      </p:sp>
    </p:spTree>
    <p:extLst>
      <p:ext uri="{BB962C8B-B14F-4D97-AF65-F5344CB8AC3E}">
        <p14:creationId xmlns:p14="http://schemas.microsoft.com/office/powerpoint/2010/main" val="1627137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15B14-FE9F-B782-0E48-39A12760ADB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65A677-96CB-7241-EFDB-9FE9A80FF1D1}"/>
              </a:ext>
            </a:extLst>
          </p:cNvPr>
          <p:cNvSpPr>
            <a:spLocks noGrp="1"/>
          </p:cNvSpPr>
          <p:nvPr>
            <p:ph type="title"/>
          </p:nvPr>
        </p:nvSpPr>
        <p:spPr/>
        <p:txBody>
          <a:bodyPr/>
          <a:lstStyle/>
          <a:p>
            <a:r>
              <a:rPr lang="nl-BE" b="0" i="0" dirty="0">
                <a:solidFill>
                  <a:srgbClr val="333332"/>
                </a:solidFill>
                <a:effectLst/>
                <a:latin typeface="var(--flandersArtSans-Medium)"/>
              </a:rPr>
              <a:t>Decreet Modernisering - MER</a:t>
            </a:r>
            <a:endParaRPr lang="nl-BE" dirty="0"/>
          </a:p>
        </p:txBody>
      </p:sp>
      <p:sp>
        <p:nvSpPr>
          <p:cNvPr id="3" name="Tijdelijke aanduiding voor tekst 2">
            <a:extLst>
              <a:ext uri="{FF2B5EF4-FFF2-40B4-BE49-F238E27FC236}">
                <a16:creationId xmlns:a16="http://schemas.microsoft.com/office/drawing/2014/main" id="{8298AAE9-36E8-DC66-3F0F-4801435BDFDC}"/>
              </a:ext>
            </a:extLst>
          </p:cNvPr>
          <p:cNvSpPr>
            <a:spLocks noGrp="1"/>
          </p:cNvSpPr>
          <p:nvPr>
            <p:ph type="body" idx="1"/>
          </p:nvPr>
        </p:nvSpPr>
        <p:spPr/>
        <p:txBody>
          <a:bodyPr>
            <a:normAutofit lnSpcReduction="10000"/>
          </a:bodyPr>
          <a:lstStyle/>
          <a:p>
            <a:pPr lvl="1"/>
            <a:r>
              <a:rPr lang="nl-BE" dirty="0"/>
              <a:t>Vereenvoudiging regelgeving</a:t>
            </a:r>
          </a:p>
          <a:p>
            <a:pPr marL="457200" lvl="1" indent="0">
              <a:buNone/>
            </a:pPr>
            <a:endParaRPr lang="nl-BE" dirty="0"/>
          </a:p>
          <a:p>
            <a:r>
              <a:rPr lang="nl-BE" dirty="0"/>
              <a:t>Beperkte screening </a:t>
            </a:r>
          </a:p>
          <a:p>
            <a:pPr lvl="1"/>
            <a:r>
              <a:rPr lang="nl-BE" dirty="0"/>
              <a:t> enkel mogelijke schadelijke effecten voor het milieu</a:t>
            </a:r>
          </a:p>
          <a:p>
            <a:pPr lvl="1"/>
            <a:r>
              <a:rPr lang="nl-BE" dirty="0"/>
              <a:t>Indien mogelijke schadelijke effecten voor het milieu =&gt; opmaak MER</a:t>
            </a:r>
          </a:p>
          <a:p>
            <a:r>
              <a:rPr lang="nl-BE" dirty="0"/>
              <a:t>Afschaffing verzoek ontheffing</a:t>
            </a:r>
          </a:p>
          <a:p>
            <a:pPr lvl="1"/>
            <a:r>
              <a:rPr lang="nl-BE" dirty="0"/>
              <a:t>In screening of MER wordt voldoende aangetoond welke effecten er mogelijks zijn</a:t>
            </a:r>
          </a:p>
          <a:p>
            <a:pPr lvl="1"/>
            <a:r>
              <a:rPr lang="nl-BE" dirty="0"/>
              <a:t>Doel: vereenvoudiging, meer duidelijkheid en rechtszekerheid</a:t>
            </a:r>
          </a:p>
          <a:p>
            <a:pPr lvl="1"/>
            <a:r>
              <a:rPr lang="nl-BE" dirty="0"/>
              <a:t>Bijlage II project-</a:t>
            </a:r>
            <a:r>
              <a:rPr lang="nl-BE" dirty="0" err="1"/>
              <a:t>m.e.r</a:t>
            </a:r>
            <a:r>
              <a:rPr lang="nl-BE" dirty="0"/>
              <a:t>.-besluit wordt vervangen (ofwel MER ofwel screening)</a:t>
            </a:r>
          </a:p>
        </p:txBody>
      </p:sp>
      <p:sp>
        <p:nvSpPr>
          <p:cNvPr id="4" name="Tijdelijke aanduiding voor dianummer 3">
            <a:extLst>
              <a:ext uri="{FF2B5EF4-FFF2-40B4-BE49-F238E27FC236}">
                <a16:creationId xmlns:a16="http://schemas.microsoft.com/office/drawing/2014/main" id="{77DA8DA3-CEA3-3F9F-7033-FE100BA07325}"/>
              </a:ext>
            </a:extLst>
          </p:cNvPr>
          <p:cNvSpPr>
            <a:spLocks noGrp="1"/>
          </p:cNvSpPr>
          <p:nvPr>
            <p:ph type="sldNum" sz="quarter" idx="7"/>
          </p:nvPr>
        </p:nvSpPr>
        <p:spPr/>
        <p:txBody>
          <a:bodyPr/>
          <a:lstStyle/>
          <a:p>
            <a:fld id="{B6F15528-21DE-4FAA-801E-634DDDAF4B2B}" type="slidenum">
              <a:rPr lang="nl-BE" smtClean="0"/>
              <a:t>33</a:t>
            </a:fld>
            <a:endParaRPr lang="nl-BE"/>
          </a:p>
        </p:txBody>
      </p:sp>
    </p:spTree>
    <p:extLst>
      <p:ext uri="{BB962C8B-B14F-4D97-AF65-F5344CB8AC3E}">
        <p14:creationId xmlns:p14="http://schemas.microsoft.com/office/powerpoint/2010/main" val="2743687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1A651-9727-8B80-E35A-9F7000246C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536B6A-0539-A38A-1018-23CC8056CA6F}"/>
              </a:ext>
            </a:extLst>
          </p:cNvPr>
          <p:cNvSpPr>
            <a:spLocks noGrp="1"/>
          </p:cNvSpPr>
          <p:nvPr>
            <p:ph type="title"/>
          </p:nvPr>
        </p:nvSpPr>
        <p:spPr/>
        <p:txBody>
          <a:bodyPr/>
          <a:lstStyle/>
          <a:p>
            <a:r>
              <a:rPr lang="nl-BE" b="0" i="0" dirty="0">
                <a:solidFill>
                  <a:srgbClr val="333332"/>
                </a:solidFill>
                <a:effectLst/>
                <a:latin typeface="var(--flandersArtSans-Medium)"/>
              </a:rPr>
              <a:t>Decreet Modernisering - MER</a:t>
            </a:r>
            <a:endParaRPr lang="nl-BE" dirty="0"/>
          </a:p>
        </p:txBody>
      </p:sp>
      <p:sp>
        <p:nvSpPr>
          <p:cNvPr id="3" name="Tijdelijke aanduiding voor tekst 2">
            <a:extLst>
              <a:ext uri="{FF2B5EF4-FFF2-40B4-BE49-F238E27FC236}">
                <a16:creationId xmlns:a16="http://schemas.microsoft.com/office/drawing/2014/main" id="{B559FA25-3003-DD38-A77E-7B245C716DDA}"/>
              </a:ext>
            </a:extLst>
          </p:cNvPr>
          <p:cNvSpPr>
            <a:spLocks noGrp="1"/>
          </p:cNvSpPr>
          <p:nvPr>
            <p:ph type="body" idx="1"/>
          </p:nvPr>
        </p:nvSpPr>
        <p:spPr/>
        <p:txBody>
          <a:bodyPr>
            <a:normAutofit/>
          </a:bodyPr>
          <a:lstStyle/>
          <a:p>
            <a:pPr lvl="1"/>
            <a:r>
              <a:rPr lang="nl-BE" dirty="0"/>
              <a:t>Vereenvoudiging regelgeving</a:t>
            </a:r>
          </a:p>
          <a:p>
            <a:pPr marL="457200" lvl="1" indent="0">
              <a:buNone/>
            </a:pPr>
            <a:endParaRPr lang="nl-BE" dirty="0"/>
          </a:p>
          <a:p>
            <a:pPr marL="914400" lvl="2" indent="0">
              <a:buNone/>
            </a:pPr>
            <a:r>
              <a:rPr lang="nl-NL" b="0" i="0" dirty="0">
                <a:solidFill>
                  <a:srgbClr val="333332"/>
                </a:solidFill>
                <a:effectLst/>
                <a:latin typeface="FlandersArtSans-Regular"/>
              </a:rPr>
              <a:t>Voornamelijk de aanzienlijke milieueffecten moeten besproken worden in het licht van de doelstelling van het plan, programma of het project als voorwerp van het besluitvormingsproces.</a:t>
            </a:r>
            <a:endParaRPr lang="nl-BE" b="0" i="0" dirty="0">
              <a:solidFill>
                <a:srgbClr val="333332"/>
              </a:solidFill>
              <a:effectLst/>
              <a:latin typeface="FlandersArtSans-Regular"/>
            </a:endParaRPr>
          </a:p>
          <a:p>
            <a:pPr marL="914400" lvl="2" indent="0">
              <a:buNone/>
            </a:pPr>
            <a:endParaRPr lang="nl-BE" dirty="0">
              <a:solidFill>
                <a:srgbClr val="333332"/>
              </a:solidFill>
              <a:latin typeface="FlandersArtSans-Regular"/>
            </a:endParaRPr>
          </a:p>
          <a:p>
            <a:pPr marL="914400" lvl="2" indent="0">
              <a:buNone/>
            </a:pPr>
            <a:r>
              <a:rPr lang="nl-BE" dirty="0">
                <a:solidFill>
                  <a:srgbClr val="333332"/>
                </a:solidFill>
                <a:latin typeface="FlandersArtSans-Regular"/>
              </a:rPr>
              <a:t>(doel: geen uitgebreide verslagen/nota’s/screenings meer)</a:t>
            </a:r>
            <a:endParaRPr lang="nl-BE" dirty="0"/>
          </a:p>
        </p:txBody>
      </p:sp>
      <p:sp>
        <p:nvSpPr>
          <p:cNvPr id="4" name="Tijdelijke aanduiding voor dianummer 3">
            <a:extLst>
              <a:ext uri="{FF2B5EF4-FFF2-40B4-BE49-F238E27FC236}">
                <a16:creationId xmlns:a16="http://schemas.microsoft.com/office/drawing/2014/main" id="{69731D64-E866-E905-57E7-8802E8889CB4}"/>
              </a:ext>
            </a:extLst>
          </p:cNvPr>
          <p:cNvSpPr>
            <a:spLocks noGrp="1"/>
          </p:cNvSpPr>
          <p:nvPr>
            <p:ph type="sldNum" sz="quarter" idx="7"/>
          </p:nvPr>
        </p:nvSpPr>
        <p:spPr/>
        <p:txBody>
          <a:bodyPr/>
          <a:lstStyle/>
          <a:p>
            <a:fld id="{B6F15528-21DE-4FAA-801E-634DDDAF4B2B}" type="slidenum">
              <a:rPr lang="nl-BE" smtClean="0"/>
              <a:t>34</a:t>
            </a:fld>
            <a:endParaRPr lang="nl-BE"/>
          </a:p>
        </p:txBody>
      </p:sp>
    </p:spTree>
    <p:extLst>
      <p:ext uri="{BB962C8B-B14F-4D97-AF65-F5344CB8AC3E}">
        <p14:creationId xmlns:p14="http://schemas.microsoft.com/office/powerpoint/2010/main" val="811518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DF90D-3E6C-03B4-9F2D-BFFEAC7FFCDC}"/>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25425E94-E1F4-B802-ED0E-0713CE63E627}"/>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963DC730-5C15-0E6D-3E37-91C60C638760}"/>
              </a:ext>
            </a:extLst>
          </p:cNvPr>
          <p:cNvSpPr>
            <a:spLocks noGrp="1"/>
          </p:cNvSpPr>
          <p:nvPr>
            <p:ph type="sldNum" sz="quarter" idx="7"/>
          </p:nvPr>
        </p:nvSpPr>
        <p:spPr/>
        <p:txBody>
          <a:bodyPr/>
          <a:lstStyle/>
          <a:p>
            <a:fld id="{B6F15528-21DE-4FAA-801E-634DDDAF4B2B}" type="slidenum">
              <a:rPr lang="nl-BE" smtClean="0"/>
              <a:t>35</a:t>
            </a:fld>
            <a:endParaRPr lang="nl-BE"/>
          </a:p>
        </p:txBody>
      </p:sp>
      <p:pic>
        <p:nvPicPr>
          <p:cNvPr id="6" name="Afbeelding 5">
            <a:extLst>
              <a:ext uri="{FF2B5EF4-FFF2-40B4-BE49-F238E27FC236}">
                <a16:creationId xmlns:a16="http://schemas.microsoft.com/office/drawing/2014/main" id="{6A792F12-C103-3770-6B84-EEBA8DEB2A81}"/>
              </a:ext>
            </a:extLst>
          </p:cNvPr>
          <p:cNvPicPr>
            <a:picLocks noChangeAspect="1"/>
          </p:cNvPicPr>
          <p:nvPr/>
        </p:nvPicPr>
        <p:blipFill>
          <a:blip r:embed="rId2"/>
          <a:stretch>
            <a:fillRect/>
          </a:stretch>
        </p:blipFill>
        <p:spPr>
          <a:xfrm>
            <a:off x="838200" y="365125"/>
            <a:ext cx="9478698" cy="5668166"/>
          </a:xfrm>
          <a:prstGeom prst="rect">
            <a:avLst/>
          </a:prstGeom>
        </p:spPr>
      </p:pic>
    </p:spTree>
    <p:extLst>
      <p:ext uri="{BB962C8B-B14F-4D97-AF65-F5344CB8AC3E}">
        <p14:creationId xmlns:p14="http://schemas.microsoft.com/office/powerpoint/2010/main" val="3373191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CFD0DC-D533-725B-F9ED-35DEE9CF976B}"/>
              </a:ext>
            </a:extLst>
          </p:cNvPr>
          <p:cNvSpPr>
            <a:spLocks noGrp="1"/>
          </p:cNvSpPr>
          <p:nvPr>
            <p:ph type="title"/>
          </p:nvPr>
        </p:nvSpPr>
        <p:spPr/>
        <p:txBody>
          <a:bodyPr/>
          <a:lstStyle/>
          <a:p>
            <a:r>
              <a:rPr lang="nl-BE" b="0" i="0" dirty="0">
                <a:solidFill>
                  <a:srgbClr val="333332"/>
                </a:solidFill>
                <a:effectLst/>
                <a:latin typeface="var(--flandersArtSans-Medium)"/>
              </a:rPr>
              <a:t>Decreet Modernisering - MER</a:t>
            </a:r>
            <a:endParaRPr lang="nl-BE" dirty="0"/>
          </a:p>
        </p:txBody>
      </p:sp>
      <p:sp>
        <p:nvSpPr>
          <p:cNvPr id="3" name="Tijdelijke aanduiding voor tekst 2">
            <a:extLst>
              <a:ext uri="{FF2B5EF4-FFF2-40B4-BE49-F238E27FC236}">
                <a16:creationId xmlns:a16="http://schemas.microsoft.com/office/drawing/2014/main" id="{9CB03B87-56C3-E487-B7A4-0F5B22443171}"/>
              </a:ext>
            </a:extLst>
          </p:cNvPr>
          <p:cNvSpPr>
            <a:spLocks noGrp="1"/>
          </p:cNvSpPr>
          <p:nvPr>
            <p:ph type="body" idx="1"/>
          </p:nvPr>
        </p:nvSpPr>
        <p:spPr/>
        <p:txBody>
          <a:bodyPr>
            <a:normAutofit lnSpcReduction="10000"/>
          </a:bodyPr>
          <a:lstStyle/>
          <a:p>
            <a:pPr lvl="1"/>
            <a:r>
              <a:rPr lang="nl-BE" dirty="0"/>
              <a:t>Vereenvoudiging regelgeving</a:t>
            </a:r>
          </a:p>
          <a:p>
            <a:pPr marL="0" indent="0">
              <a:buNone/>
            </a:pPr>
            <a:endParaRPr lang="nl-BE" dirty="0"/>
          </a:p>
          <a:p>
            <a:pPr marL="0" indent="0">
              <a:buNone/>
            </a:pPr>
            <a:r>
              <a:rPr lang="nl-NL" dirty="0"/>
              <a:t>Adviesverlening </a:t>
            </a:r>
          </a:p>
          <a:p>
            <a:pPr marL="0" indent="0">
              <a:buNone/>
            </a:pPr>
            <a:r>
              <a:rPr lang="nl-NL" dirty="0"/>
              <a:t>➢ Adviesvraag uiterlijk voor aanvang van OO </a:t>
            </a:r>
          </a:p>
          <a:p>
            <a:pPr marL="0" indent="0">
              <a:buNone/>
            </a:pPr>
            <a:r>
              <a:rPr lang="nl-NL" dirty="0"/>
              <a:t>➢ Adviesinstanties: </a:t>
            </a:r>
          </a:p>
          <a:p>
            <a:pPr marL="0" indent="0">
              <a:buNone/>
            </a:pPr>
            <a:r>
              <a:rPr lang="nl-NL" dirty="0"/>
              <a:t>	• VEC </a:t>
            </a:r>
          </a:p>
          <a:p>
            <a:pPr marL="0" indent="0">
              <a:buNone/>
            </a:pPr>
            <a:r>
              <a:rPr lang="nl-NL" dirty="0"/>
              <a:t>	• Deputatie/deputaties van provincies waarop het voorgenomen plan of programma 	milieueffecten kan hebben </a:t>
            </a:r>
          </a:p>
          <a:p>
            <a:pPr marL="0" indent="0">
              <a:buNone/>
            </a:pPr>
            <a:r>
              <a:rPr lang="nl-NL" dirty="0"/>
              <a:t>	• Gemeente/gemeentes waarop het voorgenomen plan of programma milieueffecten kan 	hebben </a:t>
            </a:r>
          </a:p>
          <a:p>
            <a:pPr marL="0" indent="0">
              <a:buNone/>
            </a:pPr>
            <a:r>
              <a:rPr lang="nl-NL" dirty="0"/>
              <a:t>	• Betrokken instanties bijlage 3 </a:t>
            </a:r>
          </a:p>
          <a:p>
            <a:pPr marL="0" indent="0">
              <a:buNone/>
            </a:pPr>
            <a:r>
              <a:rPr lang="nl-NL" dirty="0"/>
              <a:t>➢ Advies uiterlijk op einddatum OO </a:t>
            </a:r>
            <a:endParaRPr lang="nl-BE" dirty="0"/>
          </a:p>
        </p:txBody>
      </p:sp>
      <p:sp>
        <p:nvSpPr>
          <p:cNvPr id="4" name="Tijdelijke aanduiding voor dianummer 3">
            <a:extLst>
              <a:ext uri="{FF2B5EF4-FFF2-40B4-BE49-F238E27FC236}">
                <a16:creationId xmlns:a16="http://schemas.microsoft.com/office/drawing/2014/main" id="{2EF22711-8F20-3AA1-E4D6-00624D5AE836}"/>
              </a:ext>
            </a:extLst>
          </p:cNvPr>
          <p:cNvSpPr>
            <a:spLocks noGrp="1"/>
          </p:cNvSpPr>
          <p:nvPr>
            <p:ph type="sldNum" sz="quarter" idx="7"/>
          </p:nvPr>
        </p:nvSpPr>
        <p:spPr/>
        <p:txBody>
          <a:bodyPr/>
          <a:lstStyle/>
          <a:p>
            <a:fld id="{B6F15528-21DE-4FAA-801E-634DDDAF4B2B}" type="slidenum">
              <a:rPr lang="nl-BE" smtClean="0"/>
              <a:t>36</a:t>
            </a:fld>
            <a:endParaRPr lang="nl-BE"/>
          </a:p>
        </p:txBody>
      </p:sp>
    </p:spTree>
    <p:extLst>
      <p:ext uri="{BB962C8B-B14F-4D97-AF65-F5344CB8AC3E}">
        <p14:creationId xmlns:p14="http://schemas.microsoft.com/office/powerpoint/2010/main" val="1424047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1AEC5-B43D-0A63-CB63-ED9D39108C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ABC50C4-2AF4-F997-4454-4B4B609B3246}"/>
              </a:ext>
            </a:extLst>
          </p:cNvPr>
          <p:cNvSpPr>
            <a:spLocks noGrp="1"/>
          </p:cNvSpPr>
          <p:nvPr>
            <p:ph type="title"/>
          </p:nvPr>
        </p:nvSpPr>
        <p:spPr/>
        <p:txBody>
          <a:bodyPr/>
          <a:lstStyle/>
          <a:p>
            <a:r>
              <a:rPr lang="nl-BE" b="0" i="0" dirty="0">
                <a:solidFill>
                  <a:srgbClr val="333332"/>
                </a:solidFill>
                <a:effectLst/>
                <a:latin typeface="var(--flandersArtSans-Medium)"/>
              </a:rPr>
              <a:t>Decreet Modernisering - MER</a:t>
            </a:r>
            <a:endParaRPr lang="nl-BE" dirty="0"/>
          </a:p>
        </p:txBody>
      </p:sp>
      <p:sp>
        <p:nvSpPr>
          <p:cNvPr id="3" name="Tijdelijke aanduiding voor tekst 2">
            <a:extLst>
              <a:ext uri="{FF2B5EF4-FFF2-40B4-BE49-F238E27FC236}">
                <a16:creationId xmlns:a16="http://schemas.microsoft.com/office/drawing/2014/main" id="{86D4D9BE-CCF9-E8C4-1EDB-D5F63352CECF}"/>
              </a:ext>
            </a:extLst>
          </p:cNvPr>
          <p:cNvSpPr>
            <a:spLocks noGrp="1"/>
          </p:cNvSpPr>
          <p:nvPr>
            <p:ph type="body" idx="1"/>
          </p:nvPr>
        </p:nvSpPr>
        <p:spPr/>
        <p:txBody>
          <a:bodyPr>
            <a:normAutofit/>
          </a:bodyPr>
          <a:lstStyle/>
          <a:p>
            <a:pPr lvl="1"/>
            <a:r>
              <a:rPr lang="nl-BE" dirty="0"/>
              <a:t>Vereenvoudiging regelgeving</a:t>
            </a:r>
          </a:p>
          <a:p>
            <a:pPr>
              <a:buFont typeface="Wingdings" panose="05000000000000000000" pitchFamily="2" charset="2"/>
              <a:buChar char="Ø"/>
            </a:pPr>
            <a:r>
              <a:rPr lang="nl-NL" dirty="0"/>
              <a:t>Geen goed- of afkeuring van plan-MER maar kwaliteitsadvies VEC </a:t>
            </a:r>
          </a:p>
          <a:p>
            <a:pPr marL="0" indent="0">
              <a:buNone/>
            </a:pPr>
            <a:r>
              <a:rPr lang="nl-NL" dirty="0"/>
              <a:t>➢ Bevoegde overheid houdt rekening met plan-MER en resultaten raadplegingen bij vaststelling plan of programma en motiveert </a:t>
            </a:r>
          </a:p>
          <a:p>
            <a:pPr marL="0" indent="0">
              <a:buNone/>
            </a:pPr>
            <a:r>
              <a:rPr lang="nl-NL" dirty="0"/>
              <a:t>➢ Bevoegde overheid zorgt voor: </a:t>
            </a:r>
          </a:p>
          <a:p>
            <a:pPr marL="0" indent="0">
              <a:buNone/>
            </a:pPr>
            <a:r>
              <a:rPr lang="nl-NL" dirty="0"/>
              <a:t>	➢ Bekendmaking aan publiek van (binnen 14 dagen) </a:t>
            </a:r>
          </a:p>
          <a:p>
            <a:pPr marL="0" indent="0">
              <a:buNone/>
            </a:pPr>
            <a:r>
              <a:rPr lang="nl-NL" dirty="0"/>
              <a:t>		• ➢ Bezorgt deze informatie aan geraadpleegde instanties </a:t>
            </a:r>
            <a:endParaRPr lang="nl-BE" dirty="0"/>
          </a:p>
        </p:txBody>
      </p:sp>
      <p:sp>
        <p:nvSpPr>
          <p:cNvPr id="4" name="Tijdelijke aanduiding voor dianummer 3">
            <a:extLst>
              <a:ext uri="{FF2B5EF4-FFF2-40B4-BE49-F238E27FC236}">
                <a16:creationId xmlns:a16="http://schemas.microsoft.com/office/drawing/2014/main" id="{5E7856AB-D5A5-0372-23E8-F509221F71DE}"/>
              </a:ext>
            </a:extLst>
          </p:cNvPr>
          <p:cNvSpPr>
            <a:spLocks noGrp="1"/>
          </p:cNvSpPr>
          <p:nvPr>
            <p:ph type="sldNum" sz="quarter" idx="7"/>
          </p:nvPr>
        </p:nvSpPr>
        <p:spPr/>
        <p:txBody>
          <a:bodyPr/>
          <a:lstStyle/>
          <a:p>
            <a:fld id="{B6F15528-21DE-4FAA-801E-634DDDAF4B2B}" type="slidenum">
              <a:rPr lang="nl-BE" smtClean="0"/>
              <a:t>37</a:t>
            </a:fld>
            <a:endParaRPr lang="nl-BE"/>
          </a:p>
        </p:txBody>
      </p:sp>
    </p:spTree>
    <p:extLst>
      <p:ext uri="{BB962C8B-B14F-4D97-AF65-F5344CB8AC3E}">
        <p14:creationId xmlns:p14="http://schemas.microsoft.com/office/powerpoint/2010/main" val="2636035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584CA-E771-7554-41CD-712BE9EFF3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624E2C-E4C0-AE69-AE61-276FA0039D4A}"/>
              </a:ext>
            </a:extLst>
          </p:cNvPr>
          <p:cNvSpPr>
            <a:spLocks noGrp="1"/>
          </p:cNvSpPr>
          <p:nvPr>
            <p:ph type="title"/>
          </p:nvPr>
        </p:nvSpPr>
        <p:spPr/>
        <p:txBody>
          <a:bodyPr/>
          <a:lstStyle/>
          <a:p>
            <a:r>
              <a:rPr lang="nl-BE" b="0" i="0" dirty="0">
                <a:solidFill>
                  <a:srgbClr val="333332"/>
                </a:solidFill>
                <a:effectLst/>
                <a:latin typeface="var(--flandersArtSans-Medium)"/>
              </a:rPr>
              <a:t>Decreet Modernisering - MER</a:t>
            </a:r>
            <a:endParaRPr lang="nl-BE" dirty="0"/>
          </a:p>
        </p:txBody>
      </p:sp>
      <p:sp>
        <p:nvSpPr>
          <p:cNvPr id="3" name="Tijdelijke aanduiding voor tekst 2">
            <a:extLst>
              <a:ext uri="{FF2B5EF4-FFF2-40B4-BE49-F238E27FC236}">
                <a16:creationId xmlns:a16="http://schemas.microsoft.com/office/drawing/2014/main" id="{94D9C1AE-782E-40F0-F1E9-77467CDFE8B4}"/>
              </a:ext>
            </a:extLst>
          </p:cNvPr>
          <p:cNvSpPr>
            <a:spLocks noGrp="1"/>
          </p:cNvSpPr>
          <p:nvPr>
            <p:ph type="body" idx="1"/>
          </p:nvPr>
        </p:nvSpPr>
        <p:spPr/>
        <p:txBody>
          <a:bodyPr/>
          <a:lstStyle/>
          <a:p>
            <a:pPr lvl="1"/>
            <a:r>
              <a:rPr lang="nl-BE" dirty="0"/>
              <a:t>Gedeeld eigenaarschap</a:t>
            </a:r>
          </a:p>
          <a:p>
            <a:r>
              <a:rPr lang="nl-NL" b="0" i="0" dirty="0">
                <a:solidFill>
                  <a:srgbClr val="333332"/>
                </a:solidFill>
                <a:effectLst/>
                <a:latin typeface="FlandersArtSans-Regular"/>
              </a:rPr>
              <a:t>Meerdere actoren vervullen een belangrijke rol en dragen verantwoordelijkheid voor de kwaliteit en doorwerking van milieueffectrapportage</a:t>
            </a:r>
          </a:p>
          <a:p>
            <a:pPr lvl="1"/>
            <a:r>
              <a:rPr lang="nl-NL" b="0" i="0" dirty="0">
                <a:solidFill>
                  <a:srgbClr val="333332"/>
                </a:solidFill>
                <a:effectLst/>
                <a:latin typeface="FlandersArtSans-Regular"/>
              </a:rPr>
              <a:t>de initiatiefnemer of opdrachtgever, </a:t>
            </a:r>
          </a:p>
          <a:p>
            <a:pPr lvl="1"/>
            <a:r>
              <a:rPr lang="nl-NL" b="0" i="0" dirty="0">
                <a:solidFill>
                  <a:srgbClr val="333332"/>
                </a:solidFill>
                <a:effectLst/>
                <a:latin typeface="FlandersArtSans-Regular"/>
              </a:rPr>
              <a:t>de deskundigen zoals erkende MER-coördinatoren en MER-deskundigen, </a:t>
            </a:r>
          </a:p>
          <a:p>
            <a:pPr lvl="1"/>
            <a:r>
              <a:rPr lang="nl-NL" b="0" i="0" dirty="0">
                <a:solidFill>
                  <a:srgbClr val="333332"/>
                </a:solidFill>
                <a:effectLst/>
                <a:latin typeface="FlandersArtSans-Regular"/>
              </a:rPr>
              <a:t>het expertisecentrum, </a:t>
            </a:r>
          </a:p>
          <a:p>
            <a:pPr lvl="1"/>
            <a:r>
              <a:rPr lang="nl-NL" b="0" i="0" dirty="0">
                <a:solidFill>
                  <a:srgbClr val="333332"/>
                </a:solidFill>
                <a:effectLst/>
                <a:latin typeface="FlandersArtSans-Regular"/>
              </a:rPr>
              <a:t>de adviesinstanties </a:t>
            </a:r>
          </a:p>
          <a:p>
            <a:pPr lvl="1"/>
            <a:r>
              <a:rPr lang="nl-NL" b="0" i="0" dirty="0">
                <a:solidFill>
                  <a:srgbClr val="333332"/>
                </a:solidFill>
                <a:effectLst/>
                <a:latin typeface="FlandersArtSans-Regular"/>
              </a:rPr>
              <a:t>en de plannende of vergunningverlenende overheden</a:t>
            </a:r>
            <a:endParaRPr lang="nl-BE" dirty="0"/>
          </a:p>
        </p:txBody>
      </p:sp>
      <p:sp>
        <p:nvSpPr>
          <p:cNvPr id="4" name="Tijdelijke aanduiding voor dianummer 3">
            <a:extLst>
              <a:ext uri="{FF2B5EF4-FFF2-40B4-BE49-F238E27FC236}">
                <a16:creationId xmlns:a16="http://schemas.microsoft.com/office/drawing/2014/main" id="{A6606A0D-26F1-D7C0-3CA6-C921B263A96A}"/>
              </a:ext>
            </a:extLst>
          </p:cNvPr>
          <p:cNvSpPr>
            <a:spLocks noGrp="1"/>
          </p:cNvSpPr>
          <p:nvPr>
            <p:ph type="sldNum" sz="quarter" idx="7"/>
          </p:nvPr>
        </p:nvSpPr>
        <p:spPr/>
        <p:txBody>
          <a:bodyPr/>
          <a:lstStyle/>
          <a:p>
            <a:fld id="{B6F15528-21DE-4FAA-801E-634DDDAF4B2B}" type="slidenum">
              <a:rPr lang="nl-BE" smtClean="0"/>
              <a:t>38</a:t>
            </a:fld>
            <a:endParaRPr lang="nl-BE"/>
          </a:p>
        </p:txBody>
      </p:sp>
    </p:spTree>
    <p:extLst>
      <p:ext uri="{BB962C8B-B14F-4D97-AF65-F5344CB8AC3E}">
        <p14:creationId xmlns:p14="http://schemas.microsoft.com/office/powerpoint/2010/main" val="190431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3300826-23E9-05FA-0859-B89CFFAF5EBB}"/>
              </a:ext>
            </a:extLst>
          </p:cNvPr>
          <p:cNvSpPr>
            <a:spLocks noGrp="1"/>
          </p:cNvSpPr>
          <p:nvPr>
            <p:ph type="sldNum" sz="quarter" idx="4"/>
          </p:nvPr>
        </p:nvSpPr>
        <p:spPr/>
        <p:txBody>
          <a:bodyPr/>
          <a:lstStyle/>
          <a:p>
            <a:fld id="{96BA2725-2668-CE42-B0AB-79E3D0DF2471}" type="slidenum">
              <a:rPr lang="en-US" smtClean="0"/>
              <a:pPr/>
              <a:t>3</a:t>
            </a:fld>
            <a:endParaRPr lang="en-US" dirty="0"/>
          </a:p>
        </p:txBody>
      </p:sp>
      <p:sp>
        <p:nvSpPr>
          <p:cNvPr id="3" name="Titel 2">
            <a:extLst>
              <a:ext uri="{FF2B5EF4-FFF2-40B4-BE49-F238E27FC236}">
                <a16:creationId xmlns:a16="http://schemas.microsoft.com/office/drawing/2014/main" id="{59715B94-F22E-F1C4-CF53-F5B9C2C742B1}"/>
              </a:ext>
            </a:extLst>
          </p:cNvPr>
          <p:cNvSpPr>
            <a:spLocks noGrp="1"/>
          </p:cNvSpPr>
          <p:nvPr>
            <p:ph type="title"/>
          </p:nvPr>
        </p:nvSpPr>
        <p:spPr/>
        <p:txBody>
          <a:bodyPr>
            <a:normAutofit fontScale="90000"/>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4" name="Tijdelijke aanduiding voor tekst 3">
            <a:extLst>
              <a:ext uri="{FF2B5EF4-FFF2-40B4-BE49-F238E27FC236}">
                <a16:creationId xmlns:a16="http://schemas.microsoft.com/office/drawing/2014/main" id="{932F1BED-9EAD-2AA8-3306-0FA101212AA5}"/>
              </a:ext>
            </a:extLst>
          </p:cNvPr>
          <p:cNvSpPr>
            <a:spLocks noGrp="1"/>
          </p:cNvSpPr>
          <p:nvPr>
            <p:ph type="body" sz="quarter" idx="10"/>
          </p:nvPr>
        </p:nvSpPr>
        <p:spPr/>
        <p:txBody>
          <a:bodyPr>
            <a:normAutofit/>
          </a:bodyPr>
          <a:lstStyle/>
          <a:p>
            <a:r>
              <a:rPr lang="nl-NL" dirty="0"/>
              <a:t>In de jaren 70 werd in de VS namelijk de National </a:t>
            </a:r>
            <a:r>
              <a:rPr lang="nl-NL" dirty="0" err="1"/>
              <a:t>Environmental</a:t>
            </a:r>
            <a:r>
              <a:rPr lang="nl-NL" dirty="0"/>
              <a:t> Policy Act goedgekeurd. In deze wet was de ‘</a:t>
            </a:r>
            <a:r>
              <a:rPr lang="nl-NL" dirty="0" err="1"/>
              <a:t>environmental</a:t>
            </a:r>
            <a:r>
              <a:rPr lang="nl-NL" dirty="0"/>
              <a:t> impact assessment' een centraal instrument. Het milieueffectenrapport was geboren.</a:t>
            </a:r>
          </a:p>
          <a:p>
            <a:r>
              <a:rPr lang="nl-NL" dirty="0"/>
              <a:t>In  1985 besliste de Europese Commissie om het systeem in Europa in te voeren. </a:t>
            </a:r>
          </a:p>
          <a:p>
            <a:endParaRPr lang="nl-BE" dirty="0"/>
          </a:p>
        </p:txBody>
      </p:sp>
    </p:spTree>
    <p:extLst>
      <p:ext uri="{BB962C8B-B14F-4D97-AF65-F5344CB8AC3E}">
        <p14:creationId xmlns:p14="http://schemas.microsoft.com/office/powerpoint/2010/main" val="624467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F9CC8-B62D-BEEC-2E50-79EA738EE01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608F190-9C02-7546-CE4C-FA80ADB1F5C8}"/>
              </a:ext>
            </a:extLst>
          </p:cNvPr>
          <p:cNvSpPr>
            <a:spLocks noGrp="1"/>
          </p:cNvSpPr>
          <p:nvPr>
            <p:ph type="title"/>
          </p:nvPr>
        </p:nvSpPr>
        <p:spPr/>
        <p:txBody>
          <a:bodyPr/>
          <a:lstStyle/>
          <a:p>
            <a:r>
              <a:rPr lang="nl-BE" b="0" i="0" dirty="0">
                <a:solidFill>
                  <a:srgbClr val="333332"/>
                </a:solidFill>
                <a:effectLst/>
                <a:latin typeface="var(--flandersArtSans-Medium)"/>
              </a:rPr>
              <a:t>Decreet Modernisering - MER</a:t>
            </a:r>
            <a:endParaRPr lang="nl-BE" dirty="0"/>
          </a:p>
        </p:txBody>
      </p:sp>
      <p:sp>
        <p:nvSpPr>
          <p:cNvPr id="3" name="Tijdelijke aanduiding voor tekst 2">
            <a:extLst>
              <a:ext uri="{FF2B5EF4-FFF2-40B4-BE49-F238E27FC236}">
                <a16:creationId xmlns:a16="http://schemas.microsoft.com/office/drawing/2014/main" id="{9A30A0EA-FC2B-1926-A6A6-BBDF412563A2}"/>
              </a:ext>
            </a:extLst>
          </p:cNvPr>
          <p:cNvSpPr>
            <a:spLocks noGrp="1"/>
          </p:cNvSpPr>
          <p:nvPr>
            <p:ph type="body" idx="1"/>
          </p:nvPr>
        </p:nvSpPr>
        <p:spPr/>
        <p:txBody>
          <a:bodyPr/>
          <a:lstStyle/>
          <a:p>
            <a:pPr lvl="1"/>
            <a:r>
              <a:rPr lang="nl-BE" dirty="0"/>
              <a:t>Vlaams expertisecentrum voor milieurapportage</a:t>
            </a:r>
          </a:p>
          <a:p>
            <a:r>
              <a:rPr lang="nl-NL" b="0" i="0" dirty="0">
                <a:solidFill>
                  <a:srgbClr val="333332"/>
                </a:solidFill>
                <a:effectLst/>
                <a:latin typeface="FlandersArtSans-Regular"/>
              </a:rPr>
              <a:t>een multidisciplinair, onafhankelijk en gedegen expertisecentrum de basis </a:t>
            </a:r>
          </a:p>
          <a:p>
            <a:r>
              <a:rPr lang="nl-NL" b="1" i="0" dirty="0">
                <a:solidFill>
                  <a:srgbClr val="333332"/>
                </a:solidFill>
                <a:effectLst/>
                <a:latin typeface="FlandersArtSans-Regular"/>
              </a:rPr>
              <a:t>hefboom voor de kwaliteit en praktijk van milieueffectrapportage in Vlaanderen</a:t>
            </a:r>
          </a:p>
          <a:p>
            <a:r>
              <a:rPr lang="nl-NL" b="0" i="0" dirty="0">
                <a:solidFill>
                  <a:srgbClr val="333332"/>
                </a:solidFill>
                <a:effectLst/>
                <a:latin typeface="FlandersArtSans-Regular"/>
              </a:rPr>
              <a:t>staat in voor adviesverlening, informatieverstrekking, praktijkgerichte kennis en (digitale) dienstverlening voor verschillende doelgroepen, in het bijzonder voor MER-coördinatoren/-deskundigen en lokale overheden</a:t>
            </a:r>
            <a:endParaRPr lang="nl-NL" b="1" dirty="0">
              <a:solidFill>
                <a:srgbClr val="333332"/>
              </a:solidFill>
              <a:latin typeface="FlandersArtSans-Regular"/>
            </a:endParaRPr>
          </a:p>
          <a:p>
            <a:r>
              <a:rPr lang="nl-NL" b="0" i="0" dirty="0">
                <a:solidFill>
                  <a:srgbClr val="333332"/>
                </a:solidFill>
                <a:effectLst/>
                <a:latin typeface="FlandersArtSans-Regular"/>
              </a:rPr>
              <a:t>voorziet meerdere handleidingen en </a:t>
            </a:r>
            <a:r>
              <a:rPr lang="nl-NL" b="0" i="0" dirty="0" err="1">
                <a:solidFill>
                  <a:srgbClr val="333332"/>
                </a:solidFill>
                <a:effectLst/>
                <a:latin typeface="FlandersArtSans-Regular"/>
              </a:rPr>
              <a:t>guidances</a:t>
            </a:r>
            <a:r>
              <a:rPr lang="nl-NL" b="0" i="0" dirty="0">
                <a:solidFill>
                  <a:srgbClr val="333332"/>
                </a:solidFill>
                <a:effectLst/>
                <a:latin typeface="FlandersArtSans-Regular"/>
              </a:rPr>
              <a:t> voor het goede verloop van milieueffectrapportage en de inhoud van een MER</a:t>
            </a:r>
            <a:endParaRPr lang="nl-NL" b="1" i="0" dirty="0">
              <a:solidFill>
                <a:srgbClr val="333332"/>
              </a:solidFill>
              <a:effectLst/>
              <a:latin typeface="FlandersArtSans-Regular"/>
            </a:endParaRPr>
          </a:p>
          <a:p>
            <a:r>
              <a:rPr lang="nl-NL" b="0" i="0" dirty="0">
                <a:solidFill>
                  <a:srgbClr val="333332"/>
                </a:solidFill>
                <a:effectLst/>
                <a:latin typeface="FlandersArtSans-Regular"/>
              </a:rPr>
              <a:t>biedt de nodige ondersteuning van actuele informatie- en inspiratiebronnen als </a:t>
            </a:r>
            <a:r>
              <a:rPr lang="nl-NL" b="0" i="0" dirty="0" err="1">
                <a:solidFill>
                  <a:srgbClr val="333332"/>
                </a:solidFill>
                <a:effectLst/>
                <a:latin typeface="FlandersArtSans-Regular"/>
              </a:rPr>
              <a:t>guidance</a:t>
            </a:r>
            <a:r>
              <a:rPr lang="nl-NL" b="0" i="0" dirty="0">
                <a:solidFill>
                  <a:srgbClr val="333332"/>
                </a:solidFill>
                <a:effectLst/>
                <a:latin typeface="FlandersArtSans-Regular"/>
              </a:rPr>
              <a:t> (handleidingen,..), actuele wetenschappelijke kennis en goede praktijken via een online dynamisch platform</a:t>
            </a:r>
            <a:endParaRPr lang="nl-BE" dirty="0"/>
          </a:p>
        </p:txBody>
      </p:sp>
      <p:sp>
        <p:nvSpPr>
          <p:cNvPr id="4" name="Tijdelijke aanduiding voor dianummer 3">
            <a:extLst>
              <a:ext uri="{FF2B5EF4-FFF2-40B4-BE49-F238E27FC236}">
                <a16:creationId xmlns:a16="http://schemas.microsoft.com/office/drawing/2014/main" id="{0250307D-530E-C040-24FF-A60ECBCCCEC7}"/>
              </a:ext>
            </a:extLst>
          </p:cNvPr>
          <p:cNvSpPr>
            <a:spLocks noGrp="1"/>
          </p:cNvSpPr>
          <p:nvPr>
            <p:ph type="sldNum" sz="quarter" idx="7"/>
          </p:nvPr>
        </p:nvSpPr>
        <p:spPr/>
        <p:txBody>
          <a:bodyPr/>
          <a:lstStyle/>
          <a:p>
            <a:fld id="{B6F15528-21DE-4FAA-801E-634DDDAF4B2B}" type="slidenum">
              <a:rPr lang="nl-BE" smtClean="0"/>
              <a:t>39</a:t>
            </a:fld>
            <a:endParaRPr lang="nl-BE"/>
          </a:p>
        </p:txBody>
      </p:sp>
    </p:spTree>
    <p:extLst>
      <p:ext uri="{BB962C8B-B14F-4D97-AF65-F5344CB8AC3E}">
        <p14:creationId xmlns:p14="http://schemas.microsoft.com/office/powerpoint/2010/main" val="947407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4D87-76ED-9D68-20CC-04B843ADD35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6098BE0-D0ED-57A8-D5EA-18390C948A7D}"/>
              </a:ext>
            </a:extLst>
          </p:cNvPr>
          <p:cNvSpPr>
            <a:spLocks noGrp="1"/>
          </p:cNvSpPr>
          <p:nvPr>
            <p:ph type="title"/>
          </p:nvPr>
        </p:nvSpPr>
        <p:spPr/>
        <p:txBody>
          <a:bodyPr/>
          <a:lstStyle/>
          <a:p>
            <a:r>
              <a:rPr lang="nl-BE" b="0" i="0" dirty="0">
                <a:solidFill>
                  <a:srgbClr val="333332"/>
                </a:solidFill>
                <a:effectLst/>
                <a:latin typeface="var(--flandersArtSans-Medium)"/>
              </a:rPr>
              <a:t>Decreet Modernisering - MER</a:t>
            </a:r>
            <a:endParaRPr lang="nl-BE" dirty="0"/>
          </a:p>
        </p:txBody>
      </p:sp>
      <p:sp>
        <p:nvSpPr>
          <p:cNvPr id="3" name="Tijdelijke aanduiding voor tekst 2">
            <a:extLst>
              <a:ext uri="{FF2B5EF4-FFF2-40B4-BE49-F238E27FC236}">
                <a16:creationId xmlns:a16="http://schemas.microsoft.com/office/drawing/2014/main" id="{4EB61B1A-D4B7-70C3-33F3-22D12808C6A5}"/>
              </a:ext>
            </a:extLst>
          </p:cNvPr>
          <p:cNvSpPr>
            <a:spLocks noGrp="1"/>
          </p:cNvSpPr>
          <p:nvPr>
            <p:ph type="body" idx="1"/>
          </p:nvPr>
        </p:nvSpPr>
        <p:spPr/>
        <p:txBody>
          <a:bodyPr/>
          <a:lstStyle/>
          <a:p>
            <a:pPr lvl="1"/>
            <a:r>
              <a:rPr lang="nl-BE" dirty="0"/>
              <a:t>Maximaal inzetten op digitale dienstverlening</a:t>
            </a:r>
          </a:p>
          <a:p>
            <a:endParaRPr lang="nl-BE" dirty="0"/>
          </a:p>
          <a:p>
            <a:r>
              <a:rPr lang="nl-NL" b="0" i="0" dirty="0">
                <a:solidFill>
                  <a:srgbClr val="333332"/>
                </a:solidFill>
                <a:effectLst/>
                <a:latin typeface="FlandersArtSans-Regular"/>
              </a:rPr>
              <a:t>via een digitaal platform informatie, goede voorbeelden, actuele wetenschappelijke onderbouwingen, ontwikkelingen en methodologieën beschikbaar stellen</a:t>
            </a:r>
            <a:endParaRPr lang="nl-BE" b="0" i="0" dirty="0">
              <a:solidFill>
                <a:srgbClr val="333332"/>
              </a:solidFill>
              <a:effectLst/>
              <a:latin typeface="FlandersArtSans-Regular"/>
            </a:endParaRPr>
          </a:p>
          <a:p>
            <a:r>
              <a:rPr lang="nl-BE" b="0" i="0" dirty="0">
                <a:solidFill>
                  <a:srgbClr val="333332"/>
                </a:solidFill>
                <a:effectLst/>
                <a:latin typeface="FlandersArtSans-Regular"/>
              </a:rPr>
              <a:t>een digitaal loket v</a:t>
            </a:r>
            <a:r>
              <a:rPr lang="nl-NL" b="0" i="0" dirty="0">
                <a:solidFill>
                  <a:srgbClr val="333332"/>
                </a:solidFill>
                <a:effectLst/>
                <a:latin typeface="FlandersArtSans-Regular"/>
              </a:rPr>
              <a:t>oor de begeleiding en uitwisseling van documenten in </a:t>
            </a:r>
            <a:r>
              <a:rPr lang="nl-NL" b="0" i="0" dirty="0" err="1">
                <a:solidFill>
                  <a:srgbClr val="333332"/>
                </a:solidFill>
                <a:effectLst/>
                <a:latin typeface="FlandersArtSans-Regular"/>
              </a:rPr>
              <a:t>m.e.r</a:t>
            </a:r>
            <a:r>
              <a:rPr lang="nl-NL" b="0" i="0" dirty="0">
                <a:solidFill>
                  <a:srgbClr val="333332"/>
                </a:solidFill>
                <a:effectLst/>
                <a:latin typeface="FlandersArtSans-Regular"/>
              </a:rPr>
              <a:t>. procedures</a:t>
            </a:r>
            <a:endParaRPr lang="nl-BE" dirty="0"/>
          </a:p>
        </p:txBody>
      </p:sp>
      <p:sp>
        <p:nvSpPr>
          <p:cNvPr id="4" name="Tijdelijke aanduiding voor dianummer 3">
            <a:extLst>
              <a:ext uri="{FF2B5EF4-FFF2-40B4-BE49-F238E27FC236}">
                <a16:creationId xmlns:a16="http://schemas.microsoft.com/office/drawing/2014/main" id="{35873652-C2EB-C6E6-DC19-3C2C5BDA3B99}"/>
              </a:ext>
            </a:extLst>
          </p:cNvPr>
          <p:cNvSpPr>
            <a:spLocks noGrp="1"/>
          </p:cNvSpPr>
          <p:nvPr>
            <p:ph type="sldNum" sz="quarter" idx="7"/>
          </p:nvPr>
        </p:nvSpPr>
        <p:spPr/>
        <p:txBody>
          <a:bodyPr/>
          <a:lstStyle/>
          <a:p>
            <a:fld id="{B6F15528-21DE-4FAA-801E-634DDDAF4B2B}" type="slidenum">
              <a:rPr lang="nl-BE" smtClean="0"/>
              <a:t>40</a:t>
            </a:fld>
            <a:endParaRPr lang="nl-BE"/>
          </a:p>
        </p:txBody>
      </p:sp>
    </p:spTree>
    <p:extLst>
      <p:ext uri="{BB962C8B-B14F-4D97-AF65-F5344CB8AC3E}">
        <p14:creationId xmlns:p14="http://schemas.microsoft.com/office/powerpoint/2010/main" val="523868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F26279-57E4-4A43-8D3A-7F97D6EFB90B}"/>
              </a:ext>
            </a:extLst>
          </p:cNvPr>
          <p:cNvSpPr>
            <a:spLocks noGrp="1"/>
          </p:cNvSpPr>
          <p:nvPr>
            <p:ph type="sldNum" sz="quarter" idx="4"/>
          </p:nvPr>
        </p:nvSpPr>
        <p:spPr/>
        <p:txBody>
          <a:bodyPr/>
          <a:lstStyle/>
          <a:p>
            <a:fld id="{96BA2725-2668-CE42-B0AB-79E3D0DF2471}" type="slidenum">
              <a:rPr lang="en-US" smtClean="0"/>
              <a:pPr/>
              <a:t>41</a:t>
            </a:fld>
            <a:endParaRPr lang="en-US" dirty="0"/>
          </a:p>
        </p:txBody>
      </p:sp>
    </p:spTree>
    <p:extLst>
      <p:ext uri="{BB962C8B-B14F-4D97-AF65-F5344CB8AC3E}">
        <p14:creationId xmlns:p14="http://schemas.microsoft.com/office/powerpoint/2010/main" val="1097719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45D9ADA-AD2F-47D8-906B-D4C496D13FB7}"/>
              </a:ext>
            </a:extLst>
          </p:cNvPr>
          <p:cNvSpPr/>
          <p:nvPr/>
        </p:nvSpPr>
        <p:spPr>
          <a:xfrm>
            <a:off x="6966857" y="6281057"/>
            <a:ext cx="4822372"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715481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77077-2E60-8CAD-7D3C-9B2A8EAD98CD}"/>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FCB9A96-0F92-7602-25A1-F3D8ACA3D648}"/>
              </a:ext>
            </a:extLst>
          </p:cNvPr>
          <p:cNvSpPr>
            <a:spLocks noGrp="1"/>
          </p:cNvSpPr>
          <p:nvPr>
            <p:ph type="sldNum" sz="quarter" idx="4"/>
          </p:nvPr>
        </p:nvSpPr>
        <p:spPr/>
        <p:txBody>
          <a:bodyPr/>
          <a:lstStyle/>
          <a:p>
            <a:fld id="{96BA2725-2668-CE42-B0AB-79E3D0DF2471}" type="slidenum">
              <a:rPr lang="en-US" smtClean="0"/>
              <a:pPr/>
              <a:t>4</a:t>
            </a:fld>
            <a:endParaRPr lang="en-US" dirty="0"/>
          </a:p>
        </p:txBody>
      </p:sp>
      <p:sp>
        <p:nvSpPr>
          <p:cNvPr id="3" name="Titel 2">
            <a:extLst>
              <a:ext uri="{FF2B5EF4-FFF2-40B4-BE49-F238E27FC236}">
                <a16:creationId xmlns:a16="http://schemas.microsoft.com/office/drawing/2014/main" id="{6EE4DBAF-E8F4-1BBA-3EB0-D27A4934CB0F}"/>
              </a:ext>
            </a:extLst>
          </p:cNvPr>
          <p:cNvSpPr>
            <a:spLocks noGrp="1"/>
          </p:cNvSpPr>
          <p:nvPr>
            <p:ph type="title"/>
          </p:nvPr>
        </p:nvSpPr>
        <p:spPr/>
        <p:txBody>
          <a:bodyPr>
            <a:normAutofit fontScale="90000"/>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4" name="Tijdelijke aanduiding voor tekst 3">
            <a:extLst>
              <a:ext uri="{FF2B5EF4-FFF2-40B4-BE49-F238E27FC236}">
                <a16:creationId xmlns:a16="http://schemas.microsoft.com/office/drawing/2014/main" id="{3E2903CA-F6F8-8725-64BE-A61DD31E1F5A}"/>
              </a:ext>
            </a:extLst>
          </p:cNvPr>
          <p:cNvSpPr>
            <a:spLocks noGrp="1"/>
          </p:cNvSpPr>
          <p:nvPr>
            <p:ph type="body" sz="quarter" idx="10"/>
          </p:nvPr>
        </p:nvSpPr>
        <p:spPr/>
        <p:txBody>
          <a:bodyPr>
            <a:normAutofit fontScale="85000" lnSpcReduction="20000"/>
          </a:bodyPr>
          <a:lstStyle/>
          <a:p>
            <a:r>
              <a:rPr lang="nl-NL" dirty="0"/>
              <a:t>De </a:t>
            </a:r>
            <a:r>
              <a:rPr lang="nl-NL" u="sng" dirty="0"/>
              <a:t>motivatie van de Commissie </a:t>
            </a:r>
            <a:r>
              <a:rPr lang="nl-NL" dirty="0"/>
              <a:t>was duidelijk: “</a:t>
            </a:r>
            <a:r>
              <a:rPr lang="nl-NL" i="1" dirty="0"/>
              <a:t>het beste milieubeleid bestaat erin het ontstaan van vervuiling of hinder van meet af aan te vermijden, veeleer dan later de gevolgen ervan te bestrijden”. </a:t>
            </a:r>
            <a:r>
              <a:rPr lang="nl-NL" dirty="0"/>
              <a:t>Door in een zo vroeg mogelijk stadium rekening te houden met mogelijke milieugevolgen van grote projecten, zou heel wat milieuschade vermeden worden. </a:t>
            </a:r>
          </a:p>
          <a:p>
            <a:r>
              <a:rPr lang="nl-NL" dirty="0"/>
              <a:t>Maar </a:t>
            </a:r>
            <a:r>
              <a:rPr lang="nl-NL" b="1" dirty="0"/>
              <a:t>ook economische argumenten </a:t>
            </a:r>
            <a:r>
              <a:rPr lang="nl-NL" dirty="0"/>
              <a:t>speelden een rol bij de invoering van deze Europese wetgeving. Mochten de lidstaten een verschillend beleid voeren rond milieueffectbeoordelingen, dan zou dat aanleiding kunnen geven tot ongelijke concurrentievoorwaarden. </a:t>
            </a:r>
            <a:endParaRPr lang="nl-BE" dirty="0"/>
          </a:p>
          <a:p>
            <a:endParaRPr lang="nl-BE" dirty="0"/>
          </a:p>
        </p:txBody>
      </p:sp>
    </p:spTree>
    <p:extLst>
      <p:ext uri="{BB962C8B-B14F-4D97-AF65-F5344CB8AC3E}">
        <p14:creationId xmlns:p14="http://schemas.microsoft.com/office/powerpoint/2010/main" val="1914490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D7B022-034C-F828-BFEC-464F6C391659}"/>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0505C1B3-6A9A-41F1-556D-825F34A94A6E}"/>
              </a:ext>
            </a:extLst>
          </p:cNvPr>
          <p:cNvSpPr>
            <a:spLocks noGrp="1"/>
          </p:cNvSpPr>
          <p:nvPr>
            <p:ph type="body" idx="1"/>
          </p:nvPr>
        </p:nvSpPr>
        <p:spPr/>
        <p:txBody>
          <a:bodyPr/>
          <a:lstStyle/>
          <a:p>
            <a:pPr algn="l" fontAlgn="base"/>
            <a:r>
              <a:rPr lang="nl-NL" b="0" i="0" dirty="0">
                <a:effectLst/>
                <a:latin typeface="Century Gothic" panose="020B0502020202020204" pitchFamily="34" charset="0"/>
              </a:rPr>
              <a:t>'Milieueffectrapportage' is een onderzoek naar de mogelijke milieugevolgen van bepaalde activiteiten of ingrepen (projecten, plannen, beleidsvoornemens of programma's). </a:t>
            </a:r>
          </a:p>
          <a:p>
            <a:pPr algn="l" fontAlgn="base"/>
            <a:r>
              <a:rPr lang="nl-NL" b="0" i="0" dirty="0">
                <a:effectLst/>
                <a:latin typeface="Century Gothic" panose="020B0502020202020204" pitchFamily="34" charset="0"/>
              </a:rPr>
              <a:t>Een milieueffectrapport (MER) wordt opgemaakt vóór de projecten of plannen worden uitgevoerd. Zo kunnen schadelijke effecten voor het milieu in een vroeg stadium worden ingeschat en opgevangen.</a:t>
            </a:r>
          </a:p>
          <a:p>
            <a:endParaRPr lang="nl-BE" dirty="0">
              <a:latin typeface="Century Gothic" panose="020B0502020202020204" pitchFamily="34" charset="0"/>
            </a:endParaRPr>
          </a:p>
        </p:txBody>
      </p:sp>
    </p:spTree>
    <p:extLst>
      <p:ext uri="{BB962C8B-B14F-4D97-AF65-F5344CB8AC3E}">
        <p14:creationId xmlns:p14="http://schemas.microsoft.com/office/powerpoint/2010/main" val="335958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B7D32-B7CB-C377-2155-88A273D59F8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EFBA733-5E3E-F179-3AF1-8A9262EAD3CD}"/>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D10BC104-C584-2D11-B701-5C0E579BD59B}"/>
              </a:ext>
            </a:extLst>
          </p:cNvPr>
          <p:cNvSpPr>
            <a:spLocks noGrp="1"/>
          </p:cNvSpPr>
          <p:nvPr>
            <p:ph type="body" idx="1"/>
          </p:nvPr>
        </p:nvSpPr>
        <p:spPr/>
        <p:txBody>
          <a:bodyPr/>
          <a:lstStyle/>
          <a:p>
            <a:pPr algn="l" fontAlgn="base">
              <a:buFont typeface="Arial" panose="020B0604020202020204" pitchFamily="34" charset="0"/>
              <a:buChar char="•"/>
            </a:pPr>
            <a:r>
              <a:rPr lang="nl-NL" b="0" i="0" dirty="0">
                <a:effectLst/>
                <a:latin typeface="Century Gothic" panose="020B0502020202020204" pitchFamily="34" charset="0"/>
              </a:rPr>
              <a:t>Een </a:t>
            </a:r>
            <a:r>
              <a:rPr lang="nl-NL" b="1" i="0" dirty="0">
                <a:effectLst/>
                <a:latin typeface="Century Gothic" panose="020B0502020202020204" pitchFamily="34" charset="0"/>
              </a:rPr>
              <a:t>'plan-milieueffectrapport' (plan-MER) </a:t>
            </a:r>
            <a:r>
              <a:rPr lang="nl-NL" b="0" i="0" dirty="0">
                <a:effectLst/>
                <a:latin typeface="Century Gothic" panose="020B0502020202020204" pitchFamily="34" charset="0"/>
              </a:rPr>
              <a:t>wordt opgemaakt alvorens het plan of programma vastgesteld wordt.</a:t>
            </a:r>
          </a:p>
          <a:p>
            <a:pPr algn="l" fontAlgn="base">
              <a:buFont typeface="Arial" panose="020B0604020202020204" pitchFamily="34" charset="0"/>
              <a:buChar char="•"/>
            </a:pPr>
            <a:r>
              <a:rPr lang="nl-NL" b="0" i="0" dirty="0">
                <a:effectLst/>
                <a:latin typeface="Century Gothic" panose="020B0502020202020204" pitchFamily="34" charset="0"/>
              </a:rPr>
              <a:t>Een </a:t>
            </a:r>
            <a:r>
              <a:rPr lang="nl-NL" b="1" i="0" dirty="0">
                <a:effectLst/>
                <a:latin typeface="Century Gothic" panose="020B0502020202020204" pitchFamily="34" charset="0"/>
              </a:rPr>
              <a:t>'project-milieueffectrapport' (project-MER) </a:t>
            </a:r>
            <a:r>
              <a:rPr lang="nl-NL" b="0" i="0" dirty="0">
                <a:effectLst/>
                <a:latin typeface="Century Gothic" panose="020B0502020202020204" pitchFamily="34" charset="0"/>
              </a:rPr>
              <a:t>wordt opgemaakt alvorens een vergunning voor de mogelijk schadelijke activiteiten wordt verleend.</a:t>
            </a:r>
          </a:p>
          <a:p>
            <a:pPr algn="l" fontAlgn="base"/>
            <a:r>
              <a:rPr lang="nl-NL" b="0" i="0" dirty="0">
                <a:effectLst/>
                <a:latin typeface="Century Gothic" panose="020B0502020202020204" pitchFamily="34" charset="0"/>
              </a:rPr>
              <a:t>Bij de opmaak van een project-MER en een plan-MER is er een openbaar moment ('terinzagelegging') met inspraakmogelijkheid.</a:t>
            </a:r>
          </a:p>
          <a:p>
            <a:endParaRPr lang="nl-BE" dirty="0">
              <a:latin typeface="Century Gothic" panose="020B0502020202020204" pitchFamily="34" charset="0"/>
            </a:endParaRPr>
          </a:p>
        </p:txBody>
      </p:sp>
    </p:spTree>
    <p:extLst>
      <p:ext uri="{BB962C8B-B14F-4D97-AF65-F5344CB8AC3E}">
        <p14:creationId xmlns:p14="http://schemas.microsoft.com/office/powerpoint/2010/main" val="2922286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8AF8A2-2DF0-1625-3801-D25C169CAD66}"/>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890BFF80-56C1-C97E-3086-94DA66BFF5FF}"/>
              </a:ext>
            </a:extLst>
          </p:cNvPr>
          <p:cNvSpPr>
            <a:spLocks noGrp="1"/>
          </p:cNvSpPr>
          <p:nvPr>
            <p:ph type="body" idx="1"/>
          </p:nvPr>
        </p:nvSpPr>
        <p:spPr/>
        <p:txBody>
          <a:bodyPr/>
          <a:lstStyle/>
          <a:p>
            <a:pPr lvl="1"/>
            <a:r>
              <a:rPr lang="nl-NL" dirty="0"/>
              <a:t>In eerste instantie was een MER enkel verplicht voor grote industriële projecten of grote openbare werken. Bijvoorbeeld een olieraffinaderij, een hoogoven of de aanleg van een autosnelweg. Die zouden voortaan enkel nog een vergunning kunnen krijgen na een wetenschappelijke beoordeling van de milieueffecten. Die beoordeling moest bovendien openbaar zijn voor burgers. Dat waren in de jaren tachtig twee belangrijke eisen van de milieubeweging. </a:t>
            </a:r>
          </a:p>
        </p:txBody>
      </p:sp>
    </p:spTree>
    <p:extLst>
      <p:ext uri="{BB962C8B-B14F-4D97-AF65-F5344CB8AC3E}">
        <p14:creationId xmlns:p14="http://schemas.microsoft.com/office/powerpoint/2010/main" val="2852085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8F1AA-A5E7-C771-32D7-C6284990B3D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A65284-B2A5-77B9-75DF-B2FA7480DFF3}"/>
              </a:ext>
            </a:extLst>
          </p:cNvPr>
          <p:cNvSpPr>
            <a:spLocks noGrp="1"/>
          </p:cNvSpPr>
          <p:nvPr>
            <p:ph type="title"/>
          </p:nvPr>
        </p:nvSpPr>
        <p:spPr/>
        <p:txBody>
          <a:bodyPr/>
          <a:lstStyle/>
          <a:p>
            <a:r>
              <a:rPr lang="nl-BE" b="0" i="0" dirty="0">
                <a:solidFill>
                  <a:srgbClr val="333332"/>
                </a:solidFill>
                <a:effectLst/>
                <a:latin typeface="Flanders Art Sans"/>
              </a:rPr>
              <a:t>Milieueffectrapport (MER)</a:t>
            </a:r>
            <a:br>
              <a:rPr lang="nl-BE" b="0" i="0" dirty="0">
                <a:solidFill>
                  <a:srgbClr val="333332"/>
                </a:solidFill>
                <a:effectLst/>
                <a:latin typeface="Flanders Art Sans"/>
              </a:rPr>
            </a:br>
            <a:endParaRPr lang="nl-BE" dirty="0"/>
          </a:p>
        </p:txBody>
      </p:sp>
      <p:sp>
        <p:nvSpPr>
          <p:cNvPr id="3" name="Tijdelijke aanduiding voor tekst 2">
            <a:extLst>
              <a:ext uri="{FF2B5EF4-FFF2-40B4-BE49-F238E27FC236}">
                <a16:creationId xmlns:a16="http://schemas.microsoft.com/office/drawing/2014/main" id="{F6959153-3592-E342-1D03-C08735FEB22E}"/>
              </a:ext>
            </a:extLst>
          </p:cNvPr>
          <p:cNvSpPr>
            <a:spLocks noGrp="1"/>
          </p:cNvSpPr>
          <p:nvPr>
            <p:ph type="body" idx="1"/>
          </p:nvPr>
        </p:nvSpPr>
        <p:spPr/>
        <p:txBody>
          <a:bodyPr/>
          <a:lstStyle/>
          <a:p>
            <a:pPr lvl="1"/>
            <a:r>
              <a:rPr lang="nl-NL" dirty="0"/>
              <a:t>Een goede wetenschappelijke onderbouwing zorgt voor een correcte inschatting van de noodzakelijke milieumaatregelen. </a:t>
            </a:r>
          </a:p>
          <a:p>
            <a:pPr lvl="1"/>
            <a:r>
              <a:rPr lang="nl-NL" dirty="0"/>
              <a:t>Openbaarheid zorgt ervoor dat burgers tijdens het openbaar onderzoek van de vergunning bijkomende milieu-ingrepen kunnen eisen, op basis van dat wetenschappelijk onderzoek. </a:t>
            </a:r>
            <a:endParaRPr lang="nl-BE" dirty="0"/>
          </a:p>
        </p:txBody>
      </p:sp>
    </p:spTree>
    <p:extLst>
      <p:ext uri="{BB962C8B-B14F-4D97-AF65-F5344CB8AC3E}">
        <p14:creationId xmlns:p14="http://schemas.microsoft.com/office/powerpoint/2010/main" val="1799991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a5a38dc-df47-414b-94bf-c40b7fbba4f6" xsi:nil="true"/>
    <lcf76f155ced4ddcb4097134ff3c332f xmlns="1b2a99ed-340d-40cc-998e-af8756f2a29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7D14416C1E5B46A56B88364610F4AB" ma:contentTypeVersion="11" ma:contentTypeDescription="Een nieuw document maken." ma:contentTypeScope="" ma:versionID="f847a720096f628043acbeae49d7e27a">
  <xsd:schema xmlns:xsd="http://www.w3.org/2001/XMLSchema" xmlns:xs="http://www.w3.org/2001/XMLSchema" xmlns:p="http://schemas.microsoft.com/office/2006/metadata/properties" xmlns:ns2="1b2a99ed-340d-40cc-998e-af8756f2a298" xmlns:ns3="8a5a38dc-df47-414b-94bf-c40b7fbba4f6" targetNamespace="http://schemas.microsoft.com/office/2006/metadata/properties" ma:root="true" ma:fieldsID="7bcf8a971e6ab318b818a29f8c2d8bfc" ns2:_="" ns3:_="">
    <xsd:import namespace="1b2a99ed-340d-40cc-998e-af8756f2a298"/>
    <xsd:import namespace="8a5a38dc-df47-414b-94bf-c40b7fbba4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a99ed-340d-40cc-998e-af8756f2a2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341b1beb-32d6-4230-9a43-1463a9ef7fc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a5a38dc-df47-414b-94bf-c40b7fbba4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ea19a69-a02d-46fc-810a-203f764fed15}" ma:internalName="TaxCatchAll" ma:showField="CatchAllData" ma:web="8a5a38dc-df47-414b-94bf-c40b7fbba4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F047C0-0A61-4630-99C9-FF462FF7C92E}">
  <ds:schemaRefs>
    <ds:schemaRef ds:uri="http://schemas.microsoft.com/sharepoint/v3/contenttype/forms"/>
  </ds:schemaRefs>
</ds:datastoreItem>
</file>

<file path=customXml/itemProps2.xml><?xml version="1.0" encoding="utf-8"?>
<ds:datastoreItem xmlns:ds="http://schemas.openxmlformats.org/officeDocument/2006/customXml" ds:itemID="{3B473D8D-315D-4776-95D3-D0E4B52B1891}">
  <ds:schemaRefs>
    <ds:schemaRef ds:uri="http://schemas.microsoft.com/office/2006/metadata/properties"/>
    <ds:schemaRef ds:uri="http://schemas.microsoft.com/office/infopath/2007/PartnerControls"/>
    <ds:schemaRef ds:uri="8a5a38dc-df47-414b-94bf-c40b7fbba4f6"/>
    <ds:schemaRef ds:uri="1b2a99ed-340d-40cc-998e-af8756f2a298"/>
  </ds:schemaRefs>
</ds:datastoreItem>
</file>

<file path=customXml/itemProps3.xml><?xml version="1.0" encoding="utf-8"?>
<ds:datastoreItem xmlns:ds="http://schemas.openxmlformats.org/officeDocument/2006/customXml" ds:itemID="{44BBC135-86AF-4CBF-A71D-C0AA96E9A5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2a99ed-340d-40cc-998e-af8756f2a298"/>
    <ds:schemaRef ds:uri="8a5a38dc-df47-414b-94bf-c40b7fbba4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TotalTime>
  <Words>2384</Words>
  <Application>Microsoft Office PowerPoint</Application>
  <PresentationFormat>Breedbeeld</PresentationFormat>
  <Paragraphs>198</Paragraphs>
  <Slides>43</Slides>
  <Notes>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43</vt:i4>
      </vt:variant>
    </vt:vector>
  </HeadingPairs>
  <TitlesOfParts>
    <vt:vector size="53" baseType="lpstr">
      <vt:lpstr>Arial</vt:lpstr>
      <vt:lpstr>Asap</vt:lpstr>
      <vt:lpstr>Calibri</vt:lpstr>
      <vt:lpstr>Century Gothic</vt:lpstr>
      <vt:lpstr>Flanders Art Sans</vt:lpstr>
      <vt:lpstr>FlandersArtSans-Regular</vt:lpstr>
      <vt:lpstr>Helvetica Neue</vt:lpstr>
      <vt:lpstr>var(--flandersArtSans-Medium)</vt:lpstr>
      <vt:lpstr>Wingdings</vt:lpstr>
      <vt:lpstr>Office Theme</vt:lpstr>
      <vt:lpstr>PowerPoint-presentatie</vt:lpstr>
      <vt:lpstr>Milieu-effecten</vt:lpstr>
      <vt:lpstr>Wie zijn wij</vt:lpstr>
      <vt:lpstr>Milieueffectrapport (MER) </vt:lpstr>
      <vt:lpstr>Milieueffectrapport (MER) </vt:lpstr>
      <vt:lpstr>Milieueffectrapport (MER) </vt:lpstr>
      <vt:lpstr>Milieueffectrapport (MER) </vt:lpstr>
      <vt:lpstr>Milieueffectrapport (MER) </vt:lpstr>
      <vt:lpstr>Milieueffectrapport (MER) </vt:lpstr>
      <vt:lpstr>Milieueffectrapport (MER) </vt:lpstr>
      <vt:lpstr>Milieueffectrapport (MER) </vt:lpstr>
      <vt:lpstr>Milieueffectrapport (MER) </vt:lpstr>
      <vt:lpstr>Milieueffectrapport (MER) </vt:lpstr>
      <vt:lpstr>Milieueffectrapport (MER) </vt:lpstr>
      <vt:lpstr>Milieueffectrapport (MER) </vt:lpstr>
      <vt:lpstr>Milieueffectrapport (MER) </vt:lpstr>
      <vt:lpstr>Milieueffectrapport (MER) </vt:lpstr>
      <vt:lpstr>Milieueffectrapport (MER) </vt:lpstr>
      <vt:lpstr>Milieueffectrapport (MER) </vt:lpstr>
      <vt:lpstr>Milieueffectrapport (MER) </vt:lpstr>
      <vt:lpstr>Milieueffectrapport (MER) </vt:lpstr>
      <vt:lpstr>Milieueffectrapport (MER) </vt:lpstr>
      <vt:lpstr>Milieueffectrapport (MER) </vt:lpstr>
      <vt:lpstr>Milieueffectrapport (MER) </vt:lpstr>
      <vt:lpstr>Milieueffectrapport (MER) </vt:lpstr>
      <vt:lpstr>PowerPoint-presentatie</vt:lpstr>
      <vt:lpstr>Milieueffectrapport (MER) </vt:lpstr>
      <vt:lpstr>Milieueffectrapport (MER) </vt:lpstr>
      <vt:lpstr>Milieueffectrapport (MER) </vt:lpstr>
      <vt:lpstr>Milieueffectrapport (MER) </vt:lpstr>
      <vt:lpstr>Milieueffectrapport (MER) </vt:lpstr>
      <vt:lpstr>Decreet Modernisering - MER </vt:lpstr>
      <vt:lpstr>Decreet Modernisering - MER</vt:lpstr>
      <vt:lpstr>Decreet Modernisering - MER</vt:lpstr>
      <vt:lpstr>Decreet Modernisering - MER</vt:lpstr>
      <vt:lpstr>PowerPoint-presentatie</vt:lpstr>
      <vt:lpstr>Decreet Modernisering - MER</vt:lpstr>
      <vt:lpstr>Decreet Modernisering - MER</vt:lpstr>
      <vt:lpstr>Decreet Modernisering - MER</vt:lpstr>
      <vt:lpstr>Decreet Modernisering - MER</vt:lpstr>
      <vt:lpstr>Decreet Modernisering - MER</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PRESENTATIE</dc:title>
  <dc:creator>Arnaud - Keppens Design &amp; Communication</dc:creator>
  <cp:lastModifiedBy>Anneleen De Ruyck</cp:lastModifiedBy>
  <cp:revision>122</cp:revision>
  <cp:lastPrinted>2020-03-05T13:12:52Z</cp:lastPrinted>
  <dcterms:created xsi:type="dcterms:W3CDTF">2018-03-05T14:12:23Z</dcterms:created>
  <dcterms:modified xsi:type="dcterms:W3CDTF">2024-11-18T20:41:51Z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0x0101007E7D14416C1E5B46A56B88364610F4AB</vt:lpwstr>
  </property>
  <property fmtid="{D5CDD505-2E9C-101B-9397-08002B2CF9AE}" pid="3" name="Order">
    <vt:r8>532600</vt:r8>
  </property>
</Properties>
</file>