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2" r:id="rId4"/>
    <p:sldId id="258" r:id="rId5"/>
    <p:sldId id="277" r:id="rId6"/>
    <p:sldId id="259" r:id="rId7"/>
    <p:sldId id="274" r:id="rId8"/>
    <p:sldId id="260" r:id="rId9"/>
    <p:sldId id="279" r:id="rId10"/>
    <p:sldId id="280" r:id="rId11"/>
    <p:sldId id="281" r:id="rId12"/>
    <p:sldId id="282" r:id="rId13"/>
    <p:sldId id="261" r:id="rId14"/>
    <p:sldId id="285" r:id="rId15"/>
    <p:sldId id="262" r:id="rId16"/>
    <p:sldId id="292" r:id="rId17"/>
    <p:sldId id="266" r:id="rId18"/>
    <p:sldId id="290" r:id="rId19"/>
    <p:sldId id="263" r:id="rId20"/>
    <p:sldId id="287" r:id="rId21"/>
    <p:sldId id="264" r:id="rId22"/>
    <p:sldId id="288" r:id="rId23"/>
    <p:sldId id="265" r:id="rId24"/>
    <p:sldId id="289" r:id="rId25"/>
    <p:sldId id="267" r:id="rId26"/>
    <p:sldId id="293" r:id="rId27"/>
    <p:sldId id="268" r:id="rId28"/>
    <p:sldId id="291" r:id="rId29"/>
    <p:sldId id="294" r:id="rId30"/>
    <p:sldId id="295" r:id="rId31"/>
    <p:sldId id="296" r:id="rId32"/>
    <p:sldId id="297" r:id="rId33"/>
    <p:sldId id="298" r:id="rId34"/>
    <p:sldId id="269" r:id="rId35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25" autoAdjust="0"/>
    <p:restoredTop sz="94660"/>
  </p:normalViewPr>
  <p:slideViewPr>
    <p:cSldViewPr snapToGrid="0">
      <p:cViewPr varScale="1">
        <p:scale>
          <a:sx n="79" d="100"/>
          <a:sy n="79" d="100"/>
        </p:scale>
        <p:origin x="120" y="6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224EB2-BE95-45FA-8120-40C0D83AAD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3BF5C80-EB2F-4399-A394-8BA0F5C803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r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EF3147-C485-452D-8746-2DF0BFB78F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2977F-AF2C-48BC-8E40-B1920320FF5D}" type="datetimeFigureOut">
              <a:rPr lang="fr-BE" smtClean="0"/>
              <a:t>08-04-19</a:t>
            </a:fld>
            <a:endParaRPr lang="fr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E3EA0D-4810-479B-8971-474C277E8B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0A57BB-D7BD-4C54-AB00-0F26E49F2B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921B3-85D5-449C-BA28-FD627E35E310}" type="slidenum">
              <a:rPr lang="fr-BE" smtClean="0"/>
              <a:t>‹nr.›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8145851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4B5100-849A-475A-B416-E4D2B13D9D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E2982CF-1CC6-4B34-914A-8EFF26C0CA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AC4805-A460-4575-93AF-0FD1ECDA34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2977F-AF2C-48BC-8E40-B1920320FF5D}" type="datetimeFigureOut">
              <a:rPr lang="fr-BE" smtClean="0"/>
              <a:t>08-04-19</a:t>
            </a:fld>
            <a:endParaRPr lang="fr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0C006D-A046-434F-98CC-5D2E9468B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E1E25D-968B-4EC8-B25F-7C9AFC37AB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921B3-85D5-449C-BA28-FD627E35E310}" type="slidenum">
              <a:rPr lang="fr-BE" smtClean="0"/>
              <a:t>‹nr.›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4214398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8B6E058-7CE6-46FB-A9F4-7B5A47876DA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93F7FD0-BCC8-433E-B1C5-05B5D02A3A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200140-65EE-4D6D-BC72-1028014062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2977F-AF2C-48BC-8E40-B1920320FF5D}" type="datetimeFigureOut">
              <a:rPr lang="fr-BE" smtClean="0"/>
              <a:t>08-04-19</a:t>
            </a:fld>
            <a:endParaRPr lang="fr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FD8ECD-BDD8-4750-AFCC-72B8A22EBA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B4E4E3-278A-43E5-89FB-FCB808A408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921B3-85D5-449C-BA28-FD627E35E310}" type="slidenum">
              <a:rPr lang="fr-BE" smtClean="0"/>
              <a:t>‹nr.›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5740344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B86727-60F1-4B94-86AB-65744C833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920DCD-806C-465C-A1ED-D36422F364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9AE1D1-D7CD-4B24-BB2A-8975723F1D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2977F-AF2C-48BC-8E40-B1920320FF5D}" type="datetimeFigureOut">
              <a:rPr lang="fr-BE" smtClean="0"/>
              <a:t>08-04-19</a:t>
            </a:fld>
            <a:endParaRPr lang="fr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FBCFE8-6D22-43D1-B6D3-4704A0FA22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31A322-C2D7-4145-B20F-E16FCF785A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921B3-85D5-449C-BA28-FD627E35E310}" type="slidenum">
              <a:rPr lang="fr-BE" smtClean="0"/>
              <a:t>‹nr.›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7839529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F05B54-DF55-4AF1-8D35-FB0AE5F718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F02131-CB54-4037-81B5-7EECF03584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A6D157-461A-42A0-A515-78D42F734D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2977F-AF2C-48BC-8E40-B1920320FF5D}" type="datetimeFigureOut">
              <a:rPr lang="fr-BE" smtClean="0"/>
              <a:t>08-04-19</a:t>
            </a:fld>
            <a:endParaRPr lang="fr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B7BB8E-1D3F-4E77-8952-0344A4B01B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6B5607-7ECC-47A1-9F54-48F82C1AE9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921B3-85D5-449C-BA28-FD627E35E310}" type="slidenum">
              <a:rPr lang="fr-BE" smtClean="0"/>
              <a:t>‹nr.›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1897849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CA0C4F-0E1D-4C6A-990A-8CD97B36E9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B34EFA-4DB8-43EE-9A4B-AC0B54302D4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6966A8A-6364-4812-A36E-1200473365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0927AF-7D83-4256-A7AC-DBD0E5037C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2977F-AF2C-48BC-8E40-B1920320FF5D}" type="datetimeFigureOut">
              <a:rPr lang="fr-BE" smtClean="0"/>
              <a:t>08-04-19</a:t>
            </a:fld>
            <a:endParaRPr lang="fr-B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1DF18F-1C61-47A5-AF47-CDEDC75268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396A9F-4F2A-4E37-9361-C81E0C8FF8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921B3-85D5-449C-BA28-FD627E35E310}" type="slidenum">
              <a:rPr lang="fr-BE" smtClean="0"/>
              <a:t>‹nr.›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3414104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9B5747-BCF4-410C-A2F9-7FE27FA86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2F435C-B6AA-43C3-BA0C-246D2C13A6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E5ED761-5309-4E94-AA65-C1A139760B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0D9D724-7B5B-42B6-ABC8-E6B25510E9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0587ED1-1AA5-4E87-B73E-15F2AAB3E0F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23A6F16-F6C6-4060-BE5F-4800909893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2977F-AF2C-48BC-8E40-B1920320FF5D}" type="datetimeFigureOut">
              <a:rPr lang="fr-BE" smtClean="0"/>
              <a:t>08-04-19</a:t>
            </a:fld>
            <a:endParaRPr lang="fr-B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C2F46B2-C615-40F4-810F-F577F3EDB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B89E521-74B8-43D1-8C06-2FF6F908D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921B3-85D5-449C-BA28-FD627E35E310}" type="slidenum">
              <a:rPr lang="fr-BE" smtClean="0"/>
              <a:t>‹nr.›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1624723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9397B1-94E8-4BEA-A65F-76D9FDFE7C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853A737-4A37-4A1E-A8F1-E57C9483D3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2977F-AF2C-48BC-8E40-B1920320FF5D}" type="datetimeFigureOut">
              <a:rPr lang="fr-BE" smtClean="0"/>
              <a:t>08-04-19</a:t>
            </a:fld>
            <a:endParaRPr lang="fr-B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9DC826D-48D7-4ADF-B8B1-667291FD37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DD5B61-A19F-45FB-B3B7-432E61CA3A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921B3-85D5-449C-BA28-FD627E35E310}" type="slidenum">
              <a:rPr lang="fr-BE" smtClean="0"/>
              <a:t>‹nr.›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3451085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D41F113-572D-43EC-B7BF-83FAB4577C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2977F-AF2C-48BC-8E40-B1920320FF5D}" type="datetimeFigureOut">
              <a:rPr lang="fr-BE" smtClean="0"/>
              <a:t>08-04-19</a:t>
            </a:fld>
            <a:endParaRPr lang="fr-B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1C0DCA1-3E4D-47FC-93BB-BB52AC638E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D6087F-249D-420D-AE57-30F8E62D78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921B3-85D5-449C-BA28-FD627E35E310}" type="slidenum">
              <a:rPr lang="fr-BE" smtClean="0"/>
              <a:t>‹nr.›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759743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B6BA4B-839A-499B-9B41-D7F1C31C4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639A54-D8B8-4AB6-8D65-5EB57326F1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004562A-EF37-47AA-B037-33D18E4AC7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7F1F98-8DBB-43EF-83A0-E6E29FA1BF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2977F-AF2C-48BC-8E40-B1920320FF5D}" type="datetimeFigureOut">
              <a:rPr lang="fr-BE" smtClean="0"/>
              <a:t>08-04-19</a:t>
            </a:fld>
            <a:endParaRPr lang="fr-B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705F02-1E4A-4402-B7F0-488C04CA40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34D19D-9202-4052-A11A-6AEA15D92B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921B3-85D5-449C-BA28-FD627E35E310}" type="slidenum">
              <a:rPr lang="fr-BE" smtClean="0"/>
              <a:t>‹nr.›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3388935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0C23FB-CD52-4189-9CAC-63D0C13D98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C25AF28-AC29-4A40-A25A-5E51DAE6D1F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B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676F0F-D990-4A0A-B58C-B381B40CD1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231813-45F7-48AD-9C40-56619B7AEB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2977F-AF2C-48BC-8E40-B1920320FF5D}" type="datetimeFigureOut">
              <a:rPr lang="fr-BE" smtClean="0"/>
              <a:t>08-04-19</a:t>
            </a:fld>
            <a:endParaRPr lang="fr-B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D4ACA3-89F9-4CED-B94D-D47028B5FA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6864C5-78F0-4383-9CD1-FF181D76B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921B3-85D5-449C-BA28-FD627E35E310}" type="slidenum">
              <a:rPr lang="fr-BE" smtClean="0"/>
              <a:t>‹nr.›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9661804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2DA7726-3AF9-46AC-A4E6-B292C85EA0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494456-F672-4A13-BDCB-1DB1223FD2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C2216C-2BFA-489F-AE2C-07B0C13849C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A2977F-AF2C-48BC-8E40-B1920320FF5D}" type="datetimeFigureOut">
              <a:rPr lang="fr-BE" smtClean="0"/>
              <a:t>08-04-19</a:t>
            </a:fld>
            <a:endParaRPr lang="fr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6902EF-9087-4BD7-9C00-CF30976D4A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14889A-11D3-469D-9EF1-B35D29FAA1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E921B3-85D5-449C-BA28-FD627E35E310}" type="slidenum">
              <a:rPr lang="fr-BE" smtClean="0"/>
              <a:t>‹nr.›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5372364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606C9B-179C-464B-8B16-AC9CBA0570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73736"/>
            <a:ext cx="9055608" cy="3336227"/>
          </a:xfrm>
        </p:spPr>
        <p:txBody>
          <a:bodyPr>
            <a:normAutofit fontScale="90000"/>
          </a:bodyPr>
          <a:lstStyle/>
          <a:p>
            <a:r>
              <a:rPr lang="fr-BE" dirty="0"/>
              <a:t>ROMEINSE LANDMETERS</a:t>
            </a:r>
            <a:br>
              <a:rPr lang="fr-BE" dirty="0"/>
            </a:br>
            <a:r>
              <a:rPr lang="fr-BE" dirty="0"/>
              <a:t>Instrumenten</a:t>
            </a:r>
            <a:br>
              <a:rPr lang="fr-BE" dirty="0"/>
            </a:br>
            <a:r>
              <a:rPr lang="fr-BE" dirty="0"/>
              <a:t>Jan De Graeve</a:t>
            </a:r>
            <a:br>
              <a:rPr lang="fr-BE" dirty="0"/>
            </a:br>
            <a:r>
              <a:rPr lang="fr-BE" dirty="0"/>
              <a:t>Oudenburg 31.03.2019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0E06D89-787B-4606-B15C-6EE40B89E48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1751206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Afbeeldingsresultaat voor AQUEDUCT TARRAGONA">
            <a:extLst>
              <a:ext uri="{FF2B5EF4-FFF2-40B4-BE49-F238E27FC236}">
                <a16:creationId xmlns:a16="http://schemas.microsoft.com/office/drawing/2014/main" id="{708C5E1E-A8B9-4473-8FF7-9D27209292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48" r="20865" b="-1"/>
          <a:stretch/>
        </p:blipFill>
        <p:spPr bwMode="auto">
          <a:xfrm>
            <a:off x="991027" y="956945"/>
            <a:ext cx="4944107" cy="4944110"/>
          </a:xfrm>
          <a:custGeom>
            <a:avLst/>
            <a:gdLst>
              <a:gd name="connsiteX0" fmla="*/ 2313823 w 4627646"/>
              <a:gd name="connsiteY0" fmla="*/ 0 h 4627648"/>
              <a:gd name="connsiteX1" fmla="*/ 4627646 w 4627646"/>
              <a:gd name="connsiteY1" fmla="*/ 2313824 h 4627648"/>
              <a:gd name="connsiteX2" fmla="*/ 2313823 w 4627646"/>
              <a:gd name="connsiteY2" fmla="*/ 4627648 h 4627648"/>
              <a:gd name="connsiteX3" fmla="*/ 0 w 4627646"/>
              <a:gd name="connsiteY3" fmla="*/ 2313824 h 4627648"/>
              <a:gd name="connsiteX4" fmla="*/ 2313823 w 4627646"/>
              <a:gd name="connsiteY4" fmla="*/ 0 h 4627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27646" h="4627648">
                <a:moveTo>
                  <a:pt x="2313823" y="0"/>
                </a:moveTo>
                <a:cubicBezTo>
                  <a:pt x="3591712" y="0"/>
                  <a:pt x="4627646" y="1035934"/>
                  <a:pt x="4627646" y="2313824"/>
                </a:cubicBezTo>
                <a:cubicBezTo>
                  <a:pt x="4627646" y="3591714"/>
                  <a:pt x="3591712" y="4627648"/>
                  <a:pt x="2313823" y="4627648"/>
                </a:cubicBezTo>
                <a:cubicBezTo>
                  <a:pt x="1035934" y="4627648"/>
                  <a:pt x="0" y="3591714"/>
                  <a:pt x="0" y="2313824"/>
                </a:cubicBezTo>
                <a:cubicBezTo>
                  <a:pt x="0" y="1035934"/>
                  <a:pt x="1035934" y="0"/>
                  <a:pt x="2313823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Afbeeldingsresultaat voor AQUEDUCT TARRAGONA">
            <a:extLst>
              <a:ext uri="{FF2B5EF4-FFF2-40B4-BE49-F238E27FC236}">
                <a16:creationId xmlns:a16="http://schemas.microsoft.com/office/drawing/2014/main" id="{205AA18A-CE30-43D3-AD20-0BC2B29B5C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51" r="10704"/>
          <a:stretch/>
        </p:blipFill>
        <p:spPr bwMode="auto">
          <a:xfrm>
            <a:off x="6256867" y="956945"/>
            <a:ext cx="4944107" cy="4944110"/>
          </a:xfrm>
          <a:custGeom>
            <a:avLst/>
            <a:gdLst>
              <a:gd name="connsiteX0" fmla="*/ 2313823 w 4627646"/>
              <a:gd name="connsiteY0" fmla="*/ 0 h 4627648"/>
              <a:gd name="connsiteX1" fmla="*/ 4627646 w 4627646"/>
              <a:gd name="connsiteY1" fmla="*/ 2313824 h 4627648"/>
              <a:gd name="connsiteX2" fmla="*/ 2313823 w 4627646"/>
              <a:gd name="connsiteY2" fmla="*/ 4627648 h 4627648"/>
              <a:gd name="connsiteX3" fmla="*/ 0 w 4627646"/>
              <a:gd name="connsiteY3" fmla="*/ 2313824 h 4627648"/>
              <a:gd name="connsiteX4" fmla="*/ 2313823 w 4627646"/>
              <a:gd name="connsiteY4" fmla="*/ 0 h 4627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27646" h="4627648">
                <a:moveTo>
                  <a:pt x="2313823" y="0"/>
                </a:moveTo>
                <a:cubicBezTo>
                  <a:pt x="3591712" y="0"/>
                  <a:pt x="4627646" y="1035934"/>
                  <a:pt x="4627646" y="2313824"/>
                </a:cubicBezTo>
                <a:cubicBezTo>
                  <a:pt x="4627646" y="3591714"/>
                  <a:pt x="3591712" y="4627648"/>
                  <a:pt x="2313823" y="4627648"/>
                </a:cubicBezTo>
                <a:cubicBezTo>
                  <a:pt x="1035934" y="4627648"/>
                  <a:pt x="0" y="3591714"/>
                  <a:pt x="0" y="2313824"/>
                </a:cubicBezTo>
                <a:cubicBezTo>
                  <a:pt x="0" y="1035934"/>
                  <a:pt x="1035934" y="0"/>
                  <a:pt x="2313823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48062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Afbeeldingsresultaat voor AQUEDUC MERIDA">
            <a:extLst>
              <a:ext uri="{FF2B5EF4-FFF2-40B4-BE49-F238E27FC236}">
                <a16:creationId xmlns:a16="http://schemas.microsoft.com/office/drawing/2014/main" id="{F22C04F2-AB6D-4294-8808-1AF6054158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40" r="-1" b="8583"/>
          <a:stretch/>
        </p:blipFill>
        <p:spPr bwMode="auto">
          <a:xfrm>
            <a:off x="5419264" y="3265080"/>
            <a:ext cx="6129269" cy="3592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Afbeeldingsresultaat voor AQUEDUC MERIDA">
            <a:extLst>
              <a:ext uri="{FF2B5EF4-FFF2-40B4-BE49-F238E27FC236}">
                <a16:creationId xmlns:a16="http://schemas.microsoft.com/office/drawing/2014/main" id="{B862186E-C4FD-4AAF-B42B-8AB78E814A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48" r="-1" b="-1"/>
          <a:stretch/>
        </p:blipFill>
        <p:spPr bwMode="auto">
          <a:xfrm>
            <a:off x="643467" y="-5"/>
            <a:ext cx="6082711" cy="3920044"/>
          </a:xfrm>
          <a:custGeom>
            <a:avLst/>
            <a:gdLst>
              <a:gd name="connsiteX0" fmla="*/ 0 w 6082711"/>
              <a:gd name="connsiteY0" fmla="*/ 0 h 3920044"/>
              <a:gd name="connsiteX1" fmla="*/ 6082711 w 6082711"/>
              <a:gd name="connsiteY1" fmla="*/ 0 h 3920044"/>
              <a:gd name="connsiteX2" fmla="*/ 6082711 w 6082711"/>
              <a:gd name="connsiteY2" fmla="*/ 3103225 h 3920044"/>
              <a:gd name="connsiteX3" fmla="*/ 4614930 w 6082711"/>
              <a:gd name="connsiteY3" fmla="*/ 3103225 h 3920044"/>
              <a:gd name="connsiteX4" fmla="*/ 4614930 w 6082711"/>
              <a:gd name="connsiteY4" fmla="*/ 3920044 h 3920044"/>
              <a:gd name="connsiteX5" fmla="*/ 0 w 6082711"/>
              <a:gd name="connsiteY5" fmla="*/ 3920044 h 3920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82711" h="3920044">
                <a:moveTo>
                  <a:pt x="0" y="0"/>
                </a:moveTo>
                <a:lnTo>
                  <a:pt x="6082711" y="0"/>
                </a:lnTo>
                <a:lnTo>
                  <a:pt x="6082711" y="3103225"/>
                </a:lnTo>
                <a:lnTo>
                  <a:pt x="4614930" y="3103225"/>
                </a:lnTo>
                <a:lnTo>
                  <a:pt x="4614930" y="3920044"/>
                </a:lnTo>
                <a:lnTo>
                  <a:pt x="0" y="3920044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E97C36FC-DEAA-4DCA-B0AB-7F9357FA40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87045" y="643467"/>
            <a:ext cx="4661488" cy="2460741"/>
          </a:xfrm>
          <a:prstGeom prst="rect">
            <a:avLst/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278C38CD-A630-49FF-8417-6792A2B13F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8" y="4080063"/>
            <a:ext cx="4614930" cy="2156145"/>
          </a:xfrm>
          <a:prstGeom prst="rect">
            <a:avLst/>
          </a:prstGeom>
          <a:solidFill>
            <a:schemeClr val="tx1">
              <a:lumMod val="50000"/>
              <a:lumOff val="5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6073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Afbeeldingsresultaat voor AQUADUCT WOLTHUIS">
            <a:extLst>
              <a:ext uri="{FF2B5EF4-FFF2-40B4-BE49-F238E27FC236}">
                <a16:creationId xmlns:a16="http://schemas.microsoft.com/office/drawing/2014/main" id="{95141F12-8727-4D84-9D9B-6FEC76EF11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3" b="17847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86338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351883-4609-47ED-B629-36236EC171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BE" dirty="0" err="1"/>
              <a:t>Aquaduct</a:t>
            </a:r>
            <a:r>
              <a:rPr lang="fr-BE" dirty="0"/>
              <a:t> </a:t>
            </a:r>
            <a:r>
              <a:rPr lang="fr-BE" dirty="0" err="1"/>
              <a:t>ondergronds</a:t>
            </a:r>
            <a:endParaRPr lang="fr-B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444E75-19B3-4291-83EA-78289B0CBF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38323227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Rectangle 76">
            <a:extLst>
              <a:ext uri="{FF2B5EF4-FFF2-40B4-BE49-F238E27FC236}">
                <a16:creationId xmlns:a16="http://schemas.microsoft.com/office/drawing/2014/main" id="{E1750109-3B91-4506-B997-0CD8E35A14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064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E72D8D1B-59F6-4FF3-8547-9BBB6129F2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480060"/>
            <a:ext cx="3442553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194" name="Picture 2" descr="Afbeeldingsresultaat voor Aquaduct ondergronds">
            <a:extLst>
              <a:ext uri="{FF2B5EF4-FFF2-40B4-BE49-F238E27FC236}">
                <a16:creationId xmlns:a16="http://schemas.microsoft.com/office/drawing/2014/main" id="{7A58A7DA-03DE-401D-9F93-6AC064FC64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549" y="1389556"/>
            <a:ext cx="3122143" cy="98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" name="Rectangle 80">
            <a:extLst>
              <a:ext uri="{FF2B5EF4-FFF2-40B4-BE49-F238E27FC236}">
                <a16:creationId xmlns:a16="http://schemas.microsoft.com/office/drawing/2014/main" id="{8FC8C21F-9484-4A71-ABFA-6C10682FA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3603670"/>
            <a:ext cx="3442553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196" name="Picture 4" descr="Afbeeldingsresultaat voor Aquaduct ondergronds">
            <a:extLst>
              <a:ext uri="{FF2B5EF4-FFF2-40B4-BE49-F238E27FC236}">
                <a16:creationId xmlns:a16="http://schemas.microsoft.com/office/drawing/2014/main" id="{FD6F0273-087F-4FB5-8EFC-72847BAA23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549" y="3950910"/>
            <a:ext cx="3104943" cy="2066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3" name="Rectangle 82">
            <a:extLst>
              <a:ext uri="{FF2B5EF4-FFF2-40B4-BE49-F238E27FC236}">
                <a16:creationId xmlns:a16="http://schemas.microsoft.com/office/drawing/2014/main" id="{2C444748-5A8D-4B53-89FE-42B455DFA2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5618" y="487090"/>
            <a:ext cx="3588171" cy="5897880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200" name="Picture 8" descr="Afbeeldingsresultaat voor Aquaduct ondergronds">
            <a:extLst>
              <a:ext uri="{FF2B5EF4-FFF2-40B4-BE49-F238E27FC236}">
                <a16:creationId xmlns:a16="http://schemas.microsoft.com/office/drawing/2014/main" id="{FB29DB31-7C4B-4762-8B61-D02DD21BCB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676" y="1264633"/>
            <a:ext cx="3252903" cy="4342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5" name="Rectangle 84">
            <a:extLst>
              <a:ext uri="{FF2B5EF4-FFF2-40B4-BE49-F238E27FC236}">
                <a16:creationId xmlns:a16="http://schemas.microsoft.com/office/drawing/2014/main" id="{14044C96-7CFD-44DB-A579-D77B0D37C6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35524" y="487090"/>
            <a:ext cx="3588174" cy="5897880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198" name="Picture 6" descr="Afbeeldingsresultaat voor Aquaduct ondergronds">
            <a:extLst>
              <a:ext uri="{FF2B5EF4-FFF2-40B4-BE49-F238E27FC236}">
                <a16:creationId xmlns:a16="http://schemas.microsoft.com/office/drawing/2014/main" id="{1281F55B-1B8C-490B-831C-B007F8C90B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3518" y="1859513"/>
            <a:ext cx="3252903" cy="3153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43292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6357E4-12AC-42E6-B897-C2217AB9D59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BE" dirty="0"/>
              <a:t>WATERPASSING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63B75EC-EEFA-48BA-BEAD-52FAA38313D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1539534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Rectangle 74">
            <a:extLst>
              <a:ext uri="{FF2B5EF4-FFF2-40B4-BE49-F238E27FC236}">
                <a16:creationId xmlns:a16="http://schemas.microsoft.com/office/drawing/2014/main" id="{BFDC535F-AC0A-417D-96AB-6706BECACD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88726" cy="6858000"/>
          </a:xfrm>
          <a:prstGeom prst="rect">
            <a:avLst/>
          </a:prstGeom>
          <a:solidFill>
            <a:srgbClr val="5657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97AAAF8E-31DB-4148-8FCA-4D8233D691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5953" y="484068"/>
            <a:ext cx="6898027" cy="5889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6" descr="Afbeeldingsresultaat voor CHOROBAT">
            <a:extLst>
              <a:ext uri="{FF2B5EF4-FFF2-40B4-BE49-F238E27FC236}">
                <a16:creationId xmlns:a16="http://schemas.microsoft.com/office/drawing/2014/main" id="{5C9D0DFF-63F1-42F8-9E76-8D6EB0D130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437" y="1400397"/>
            <a:ext cx="6253058" cy="4056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" name="Rectangle 78">
            <a:extLst>
              <a:ext uri="{FF2B5EF4-FFF2-40B4-BE49-F238E27FC236}">
                <a16:creationId xmlns:a16="http://schemas.microsoft.com/office/drawing/2014/main" id="{AA274328-4774-4DF9-BA53-452565122F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61393" y="484069"/>
            <a:ext cx="4145975" cy="349989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338" name="Picture 2" descr="Afbeeldingsresultaat voor CHOROBAT">
            <a:extLst>
              <a:ext uri="{FF2B5EF4-FFF2-40B4-BE49-F238E27FC236}">
                <a16:creationId xmlns:a16="http://schemas.microsoft.com/office/drawing/2014/main" id="{D6171467-3B08-4144-9D03-42EF0CE105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3059" y="1333179"/>
            <a:ext cx="3502643" cy="1801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" name="Rectangle 80">
            <a:extLst>
              <a:ext uri="{FF2B5EF4-FFF2-40B4-BE49-F238E27FC236}">
                <a16:creationId xmlns:a16="http://schemas.microsoft.com/office/drawing/2014/main" id="{01C7B46D-2FEF-4FAA-915B-8B21A66BB6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61393" y="4144834"/>
            <a:ext cx="4145975" cy="221151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340" name="Picture 4" descr="Afbeeldingsresultaat voor CHOROBAT">
            <a:extLst>
              <a:ext uri="{FF2B5EF4-FFF2-40B4-BE49-F238E27FC236}">
                <a16:creationId xmlns:a16="http://schemas.microsoft.com/office/drawing/2014/main" id="{688104D4-255A-4D95-9F26-9240F7F0DD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5713" y="4446259"/>
            <a:ext cx="3217334" cy="1608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65249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CF980E-8B9C-46C9-9BE3-730393F540D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BE" dirty="0"/>
              <a:t>TUNNEL van SAMOS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AFFFDD-1660-4517-998F-82EC23AE488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2170006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01" name="Rectangle 142">
            <a:extLst>
              <a:ext uri="{FF2B5EF4-FFF2-40B4-BE49-F238E27FC236}">
                <a16:creationId xmlns:a16="http://schemas.microsoft.com/office/drawing/2014/main" id="{AA3CC463-F933-4AC4-86E1-5AC14B0C31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Rectangle 144">
            <a:extLst>
              <a:ext uri="{FF2B5EF4-FFF2-40B4-BE49-F238E27FC236}">
                <a16:creationId xmlns:a16="http://schemas.microsoft.com/office/drawing/2014/main" id="{6025D2DB-A12A-44DB-B00E-F4D622329E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480060"/>
            <a:ext cx="4180332" cy="2788074"/>
          </a:xfrm>
          <a:prstGeom prst="rect">
            <a:avLst/>
          </a:prstGeom>
          <a:solidFill>
            <a:srgbClr val="FFFFFF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298" name="Picture 10" descr="Afbeeldingsresultaat voor TUNNEL VAN SAMOS">
            <a:extLst>
              <a:ext uri="{FF2B5EF4-FFF2-40B4-BE49-F238E27FC236}">
                <a16:creationId xmlns:a16="http://schemas.microsoft.com/office/drawing/2014/main" id="{25D8F58D-A25D-4A6D-B39E-30E10AE6C0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549" y="720808"/>
            <a:ext cx="3854945" cy="2320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7" name="Rectangle 146">
            <a:extLst>
              <a:ext uri="{FF2B5EF4-FFF2-40B4-BE49-F238E27FC236}">
                <a16:creationId xmlns:a16="http://schemas.microsoft.com/office/drawing/2014/main" id="{CE7E7877-F64E-4EEA-B778-138031EFF8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3603670"/>
            <a:ext cx="4180332" cy="2788074"/>
          </a:xfrm>
          <a:prstGeom prst="rect">
            <a:avLst/>
          </a:prstGeom>
          <a:solidFill>
            <a:srgbClr val="FFFFFF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294" name="Picture 6" descr="Afbeeldingsresultaat voor TUNNEL VAN SAMOS">
            <a:extLst>
              <a:ext uri="{FF2B5EF4-FFF2-40B4-BE49-F238E27FC236}">
                <a16:creationId xmlns:a16="http://schemas.microsoft.com/office/drawing/2014/main" id="{589E2616-B302-4EF0-BF61-2CDE7BC1C8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4" r="1" b="1"/>
          <a:stretch/>
        </p:blipFill>
        <p:spPr bwMode="auto">
          <a:xfrm>
            <a:off x="622549" y="3854147"/>
            <a:ext cx="3854945" cy="2259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9" name="Rectangle 148">
            <a:extLst>
              <a:ext uri="{FF2B5EF4-FFF2-40B4-BE49-F238E27FC236}">
                <a16:creationId xmlns:a16="http://schemas.microsoft.com/office/drawing/2014/main" id="{7DD6C4F3-70FD-4F13-919C-702EE48864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0596" y="487090"/>
            <a:ext cx="6741849" cy="5897880"/>
          </a:xfrm>
          <a:prstGeom prst="rect">
            <a:avLst/>
          </a:prstGeom>
          <a:solidFill>
            <a:srgbClr val="FFFFFF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296" name="Picture 8" descr="Afbeeldingsresultaat voor TUNNEL VAN SAMOS">
            <a:extLst>
              <a:ext uri="{FF2B5EF4-FFF2-40B4-BE49-F238E27FC236}">
                <a16:creationId xmlns:a16="http://schemas.microsoft.com/office/drawing/2014/main" id="{52EFD1DA-F8B9-42B6-81F6-860154E50E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2" r="-1" b="-1"/>
          <a:stretch/>
        </p:blipFill>
        <p:spPr bwMode="auto">
          <a:xfrm>
            <a:off x="5144764" y="1370527"/>
            <a:ext cx="6410084" cy="4131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17354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39395A-95AC-46DE-AC59-9B6B5B33A16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BE" dirty="0"/>
              <a:t>GROMA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DD8AE29-1C96-4E54-803E-0721CD3586E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539870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9C1700-4DD6-4AA8-B21C-BECC8FB1953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BE" dirty="0"/>
              <a:t>LIMES ROMANORUM</a:t>
            </a:r>
            <a:br>
              <a:rPr lang="fr-BE" dirty="0"/>
            </a:br>
            <a:endParaRPr lang="fr-BE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ED359E0-4EFA-43F1-8B08-5853B460271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3542554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Rectangle 136">
            <a:extLst>
              <a:ext uri="{FF2B5EF4-FFF2-40B4-BE49-F238E27FC236}">
                <a16:creationId xmlns:a16="http://schemas.microsoft.com/office/drawing/2014/main" id="{56827C3C-D52F-46CE-A441-3CD6A1A6A0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37" y="0"/>
            <a:ext cx="12192000" cy="6858000"/>
          </a:xfrm>
          <a:prstGeom prst="rect">
            <a:avLst/>
          </a:prstGeom>
          <a:solidFill>
            <a:schemeClr val="bg1">
              <a:lumMod val="8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" name="Rectangle 138">
            <a:extLst>
              <a:ext uri="{FF2B5EF4-FFF2-40B4-BE49-F238E27FC236}">
                <a16:creationId xmlns:a16="http://schemas.microsoft.com/office/drawing/2014/main" id="{F52A8B51-0A89-497B-B882-6658E029A3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7" y="643466"/>
            <a:ext cx="3522548" cy="5571067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220" name="Picture 4" descr="Afbeeldingsresultaat voor groma romeins">
            <a:extLst>
              <a:ext uri="{FF2B5EF4-FFF2-40B4-BE49-F238E27FC236}">
                <a16:creationId xmlns:a16="http://schemas.microsoft.com/office/drawing/2014/main" id="{2C4AD32F-D1BC-49ED-BF36-B26DC6B5AC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067" y="965199"/>
            <a:ext cx="2599349" cy="4927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1" name="Rectangle 140">
            <a:extLst>
              <a:ext uri="{FF2B5EF4-FFF2-40B4-BE49-F238E27FC236}">
                <a16:creationId xmlns:a16="http://schemas.microsoft.com/office/drawing/2014/main" id="{EB1CEFBF-6F09-4052-862B-E219DA157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26882" y="643466"/>
            <a:ext cx="3522548" cy="5571067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218" name="Picture 2" descr="Afbeeldingsresultaat voor groma romeins">
            <a:extLst>
              <a:ext uri="{FF2B5EF4-FFF2-40B4-BE49-F238E27FC236}">
                <a16:creationId xmlns:a16="http://schemas.microsoft.com/office/drawing/2014/main" id="{4FBD154F-5D96-459F-8801-3DD978D551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7976" y="2405241"/>
            <a:ext cx="2880360" cy="2048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" name="Rectangle 142">
            <a:extLst>
              <a:ext uri="{FF2B5EF4-FFF2-40B4-BE49-F238E27FC236}">
                <a16:creationId xmlns:a16="http://schemas.microsoft.com/office/drawing/2014/main" id="{BCB5D417-2A71-445D-B4C7-9E814D633D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22847" y="643466"/>
            <a:ext cx="3522548" cy="5571067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6" descr="Afbeeldingsresultaat voor JACQUES BESSON ODOMETRE">
            <a:extLst>
              <a:ext uri="{FF2B5EF4-FFF2-40B4-BE49-F238E27FC236}">
                <a16:creationId xmlns:a16="http://schemas.microsoft.com/office/drawing/2014/main" id="{CBE3306F-D85D-47FA-BF6E-62FB792B5D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3941" y="2542735"/>
            <a:ext cx="2880360" cy="1772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55779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965CF3-E933-451B-8284-7EC1C578D92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BE" dirty="0"/>
              <a:t>DIOPTRA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8FD286-EE2E-4AA4-B573-DB91FBF4137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6147896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Afbeeldingsresultaat voor DIOPTRA">
            <a:extLst>
              <a:ext uri="{FF2B5EF4-FFF2-40B4-BE49-F238E27FC236}">
                <a16:creationId xmlns:a16="http://schemas.microsoft.com/office/drawing/2014/main" id="{5F4B8B46-3CED-4B15-8953-A12DFE6C13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2513" y="2505075"/>
            <a:ext cx="2466975" cy="184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Afbeeldingsresultaat voor DIOPTRA">
            <a:extLst>
              <a:ext uri="{FF2B5EF4-FFF2-40B4-BE49-F238E27FC236}">
                <a16:creationId xmlns:a16="http://schemas.microsoft.com/office/drawing/2014/main" id="{355348DE-DA1E-4D12-BC24-C9329D78CD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2566" y="382849"/>
            <a:ext cx="4415883" cy="5865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04260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428658-AB60-49D3-AA46-53FB026F464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BE" dirty="0"/>
              <a:t>ODOMETER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077F8D9-123C-438F-96F7-45B3EE1F1CF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904239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2F19B711-C590-44D1-9AA8-9F143B0ED5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C0C79CF2-6A1C-4636-84CE-ABB2BE191D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7A5D17DF-AD65-402C-A95C-F13C770C9F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6" y="643468"/>
            <a:ext cx="10905067" cy="55710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266" name="Picture 2" descr="Afbeeldingsresultaat voor ROMEINSE ODOMETER">
            <a:extLst>
              <a:ext uri="{FF2B5EF4-FFF2-40B4-BE49-F238E27FC236}">
                <a16:creationId xmlns:a16="http://schemas.microsoft.com/office/drawing/2014/main" id="{B9B6F869-6217-4523-A7F6-F47912D173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25" r="6940"/>
          <a:stretch/>
        </p:blipFill>
        <p:spPr bwMode="auto">
          <a:xfrm>
            <a:off x="1405463" y="1099800"/>
            <a:ext cx="4244681" cy="46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6" descr="Afbeeldingsresultaat voor CHOROBAT">
            <a:extLst>
              <a:ext uri="{FF2B5EF4-FFF2-40B4-BE49-F238E27FC236}">
                <a16:creationId xmlns:a16="http://schemas.microsoft.com/office/drawing/2014/main" id="{9B8AF320-4E3B-40D5-AF73-31D537CAAC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6863" y="1887331"/>
            <a:ext cx="4814655" cy="3077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66470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4DDDB6-4922-4A3F-B679-DF99292F195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BE" dirty="0"/>
              <a:t>PEUTINGER KAART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475DBA-1D79-400C-800D-EF3FC9CE262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BE" dirty="0"/>
          </a:p>
          <a:p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31569527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B54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364" name="Picture 4" descr="Afbeeldingsresultaat voor CARTE DE PEUTINGER">
            <a:extLst>
              <a:ext uri="{FF2B5EF4-FFF2-40B4-BE49-F238E27FC236}">
                <a16:creationId xmlns:a16="http://schemas.microsoft.com/office/drawing/2014/main" id="{D89D213C-1E35-448C-A9EA-C358C49D0A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834" y="643467"/>
            <a:ext cx="9948332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8339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23BD03-F38E-4457-AD88-687889784A0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BE" dirty="0"/>
              <a:t>ORIENTATIE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375628-9628-4F87-A08A-D85B4F332C9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14304370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Afbeeldingsresultaat voor ROMEIN SUNDIALS">
            <a:extLst>
              <a:ext uri="{FF2B5EF4-FFF2-40B4-BE49-F238E27FC236}">
                <a16:creationId xmlns:a16="http://schemas.microsoft.com/office/drawing/2014/main" id="{5EB7E41C-63E5-4E34-BF8A-B21BDE39EF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2" y="426161"/>
            <a:ext cx="5426764" cy="2696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Afbeeldingsresultaat voor COMMENT TROUVER LE NORD">
            <a:extLst>
              <a:ext uri="{FF2B5EF4-FFF2-40B4-BE49-F238E27FC236}">
                <a16:creationId xmlns:a16="http://schemas.microsoft.com/office/drawing/2014/main" id="{8BAE219A-B28B-4F9A-B9B7-27046EE653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3912187"/>
            <a:ext cx="5426764" cy="2198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Rectangle 74">
            <a:extLst>
              <a:ext uri="{FF2B5EF4-FFF2-40B4-BE49-F238E27FC236}">
                <a16:creationId xmlns:a16="http://schemas.microsoft.com/office/drawing/2014/main" id="{799448F2-0E5B-42DA-B2D1-11A14E947B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50280" y="0"/>
            <a:ext cx="9144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4E8A7552-20E1-4F34-ADAB-C1DB6634D4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383280"/>
            <a:ext cx="6126480" cy="9144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316" name="Picture 4" descr="Afbeeldingsresultaat voor ROMEIN SUNDIALS">
            <a:extLst>
              <a:ext uri="{FF2B5EF4-FFF2-40B4-BE49-F238E27FC236}">
                <a16:creationId xmlns:a16="http://schemas.microsoft.com/office/drawing/2014/main" id="{4562353B-F69B-4612-9FE9-CCB27A21F2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5668" y="321734"/>
            <a:ext cx="4391496" cy="6069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990764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94" name="Picture 10" descr="Afbeeldingsresultaat voor HYGINUS AGRIMENSOR">
            <a:extLst>
              <a:ext uri="{FF2B5EF4-FFF2-40B4-BE49-F238E27FC236}">
                <a16:creationId xmlns:a16="http://schemas.microsoft.com/office/drawing/2014/main" id="{36FCAA88-ADC4-4A20-8148-ADAB7B9FA0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075" y="1123527"/>
            <a:ext cx="3230232" cy="46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396" name="Straight Connector 78">
            <a:extLst>
              <a:ext uri="{FF2B5EF4-FFF2-40B4-BE49-F238E27FC236}">
                <a16:creationId xmlns:a16="http://schemas.microsoft.com/office/drawing/2014/main" id="{DCD67800-37AC-4E14-89B0-F79DCB3FB8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165600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390" name="Picture 6" descr="Afbeeldingsresultaat voor HYGINUS AGRIMENSOR">
            <a:extLst>
              <a:ext uri="{FF2B5EF4-FFF2-40B4-BE49-F238E27FC236}">
                <a16:creationId xmlns:a16="http://schemas.microsoft.com/office/drawing/2014/main" id="{C8262B36-A5ED-4A94-AA08-37734ACD41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10" r="1862" b="-1"/>
          <a:stretch/>
        </p:blipFill>
        <p:spPr bwMode="auto">
          <a:xfrm>
            <a:off x="4310676" y="1963115"/>
            <a:ext cx="3537345" cy="2925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397" name="Straight Connector 80">
            <a:extLst>
              <a:ext uri="{FF2B5EF4-FFF2-40B4-BE49-F238E27FC236}">
                <a16:creationId xmlns:a16="http://schemas.microsoft.com/office/drawing/2014/main" id="{20F1788F-A5AE-4188-8274-F7F2E3833E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995920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392" name="Picture 8" descr="Afbeeldingsresultaat voor HYGINUS AGRIMENSOR">
            <a:extLst>
              <a:ext uri="{FF2B5EF4-FFF2-40B4-BE49-F238E27FC236}">
                <a16:creationId xmlns:a16="http://schemas.microsoft.com/office/drawing/2014/main" id="{A5A0676F-1CD3-4950-AAC5-39613D321C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37" r="2" b="15305"/>
          <a:stretch/>
        </p:blipFill>
        <p:spPr bwMode="auto">
          <a:xfrm>
            <a:off x="8162336" y="2529353"/>
            <a:ext cx="3517120" cy="1793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18451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fbeeldingsresultaat voor limes romanum">
            <a:extLst>
              <a:ext uri="{FF2B5EF4-FFF2-40B4-BE49-F238E27FC236}">
                <a16:creationId xmlns:a16="http://schemas.microsoft.com/office/drawing/2014/main" id="{2A888893-6892-4290-8A6D-E81D85AE60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0280" y="1036571"/>
            <a:ext cx="7918704" cy="4993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096590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412" name="Picture 4" descr="Afbeeldingsresultaat voor HYGINUS AGRIMENSOR">
            <a:extLst>
              <a:ext uri="{FF2B5EF4-FFF2-40B4-BE49-F238E27FC236}">
                <a16:creationId xmlns:a16="http://schemas.microsoft.com/office/drawing/2014/main" id="{C1EE5365-886B-4019-9372-F08ABA4CB0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467" y="1327921"/>
            <a:ext cx="5294716" cy="4202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410" name="Picture 2" descr="Afbeeldingsresultaat voor HYGINUS AGRIMENSOR">
            <a:extLst>
              <a:ext uri="{FF2B5EF4-FFF2-40B4-BE49-F238E27FC236}">
                <a16:creationId xmlns:a16="http://schemas.microsoft.com/office/drawing/2014/main" id="{833BF8B0-09E3-452D-BB35-81A1926E08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4000" y="643467"/>
            <a:ext cx="3994349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420302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047406C-F4C1-4CBE-B955-15B740B51E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3144" y="0"/>
            <a:ext cx="48657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82121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658F217-F108-41C9-A5F7-55E5E12BAA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3144" y="0"/>
            <a:ext cx="48657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48288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5577493-812D-4794-9762-E28F289195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3144" y="0"/>
            <a:ext cx="48657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94318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5CAE54-E5BF-4FCF-8A9E-6E85F124B43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BE" dirty="0"/>
              <a:t>DANK U</a:t>
            </a:r>
            <a:br>
              <a:rPr lang="fr-BE" dirty="0"/>
            </a:br>
            <a:r>
              <a:rPr lang="fr-BE" dirty="0"/>
              <a:t>NUNC EST BIBENDUM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855894B-09A0-41BA-BEE7-5753A1539B5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0759636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6EC17E-8A32-4E6C-A0FA-4723981F7CC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fr-BE" dirty="0"/>
              <a:t>AQUADUCTS</a:t>
            </a:r>
            <a:br>
              <a:rPr lang="fr-BE" dirty="0"/>
            </a:br>
            <a:br>
              <a:rPr lang="fr-BE" dirty="0"/>
            </a:br>
            <a:endParaRPr lang="fr-BE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EEC4B34-A141-43C6-BC7A-4FF189AEFBF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8366316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Afbeeldingsresultaat voor AQUEDUCS ROMAINS">
            <a:extLst>
              <a:ext uri="{FF2B5EF4-FFF2-40B4-BE49-F238E27FC236}">
                <a16:creationId xmlns:a16="http://schemas.microsoft.com/office/drawing/2014/main" id="{539DFDA0-F7D3-4737-899C-BFDF5DAF5B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52" r="-2" b="-2"/>
          <a:stretch/>
        </p:blipFill>
        <p:spPr bwMode="auto">
          <a:xfrm>
            <a:off x="5162052" y="3272588"/>
            <a:ext cx="6105382" cy="3585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Afbeeldingsresultaat voor AQUEDUCS ROMAINS">
            <a:extLst>
              <a:ext uri="{FF2B5EF4-FFF2-40B4-BE49-F238E27FC236}">
                <a16:creationId xmlns:a16="http://schemas.microsoft.com/office/drawing/2014/main" id="{0EA24C51-4857-4E38-918A-0AE15DFA42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16" r="1" b="9649"/>
          <a:stretch/>
        </p:blipFill>
        <p:spPr bwMode="auto">
          <a:xfrm>
            <a:off x="20" y="9"/>
            <a:ext cx="7279893" cy="3895335"/>
          </a:xfrm>
          <a:custGeom>
            <a:avLst/>
            <a:gdLst>
              <a:gd name="connsiteX0" fmla="*/ 0 w 7279913"/>
              <a:gd name="connsiteY0" fmla="*/ 0 h 3895335"/>
              <a:gd name="connsiteX1" fmla="*/ 7279913 w 7279913"/>
              <a:gd name="connsiteY1" fmla="*/ 0 h 3895335"/>
              <a:gd name="connsiteX2" fmla="*/ 7279913 w 7279913"/>
              <a:gd name="connsiteY2" fmla="*/ 3116976 h 3895335"/>
              <a:gd name="connsiteX3" fmla="*/ 5011287 w 7279913"/>
              <a:gd name="connsiteY3" fmla="*/ 3116976 h 3895335"/>
              <a:gd name="connsiteX4" fmla="*/ 5011287 w 7279913"/>
              <a:gd name="connsiteY4" fmla="*/ 3895335 h 3895335"/>
              <a:gd name="connsiteX5" fmla="*/ 0 w 7279913"/>
              <a:gd name="connsiteY5" fmla="*/ 3895335 h 3895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279913" h="3895335">
                <a:moveTo>
                  <a:pt x="0" y="0"/>
                </a:moveTo>
                <a:lnTo>
                  <a:pt x="7279913" y="0"/>
                </a:lnTo>
                <a:lnTo>
                  <a:pt x="7279913" y="3116976"/>
                </a:lnTo>
                <a:lnTo>
                  <a:pt x="5011287" y="3116976"/>
                </a:lnTo>
                <a:lnTo>
                  <a:pt x="5011287" y="3895335"/>
                </a:lnTo>
                <a:lnTo>
                  <a:pt x="0" y="3895335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Afbeeldingsresultaat voor AQUEDUCS ROMAINS">
            <a:extLst>
              <a:ext uri="{FF2B5EF4-FFF2-40B4-BE49-F238E27FC236}">
                <a16:creationId xmlns:a16="http://schemas.microsoft.com/office/drawing/2014/main" id="{708A889E-DBAE-4E6A-9C5B-6928BBF56C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39" r="-1" b="37291"/>
          <a:stretch/>
        </p:blipFill>
        <p:spPr bwMode="auto">
          <a:xfrm>
            <a:off x="7458302" y="-22547"/>
            <a:ext cx="3809132" cy="3139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Afbeeldingsresultaat voor AQUEDUCS ROMAINS">
            <a:extLst>
              <a:ext uri="{FF2B5EF4-FFF2-40B4-BE49-F238E27FC236}">
                <a16:creationId xmlns:a16="http://schemas.microsoft.com/office/drawing/2014/main" id="{BE4F015B-2B15-4386-B77F-CA3A09B04A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85" r="-2" b="4243"/>
          <a:stretch/>
        </p:blipFill>
        <p:spPr bwMode="auto">
          <a:xfrm>
            <a:off x="1" y="4065775"/>
            <a:ext cx="5001186" cy="2792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" name="Rectangle 76">
            <a:extLst>
              <a:ext uri="{FF2B5EF4-FFF2-40B4-BE49-F238E27FC236}">
                <a16:creationId xmlns:a16="http://schemas.microsoft.com/office/drawing/2014/main" id="{25414FA1-2D4C-41DB-83DE-4F3E38C10A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23904" y="0"/>
            <a:ext cx="768096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7351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35EC3-1D8F-4DC6-ABB9-7EFF84A08F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BE" sz="5400" dirty="0"/>
              <a:t>Le Pont du Gard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06523C-63FA-464A-83D1-078498759B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7937960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Afbeeldingsresultaat voor AQUEDUCS ROMAINS">
            <a:extLst>
              <a:ext uri="{FF2B5EF4-FFF2-40B4-BE49-F238E27FC236}">
                <a16:creationId xmlns:a16="http://schemas.microsoft.com/office/drawing/2014/main" id="{BD61824C-4632-4369-9DBA-C5F88A2C77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72" r="4131"/>
          <a:stretch/>
        </p:blipFill>
        <p:spPr bwMode="auto">
          <a:xfrm>
            <a:off x="5419264" y="3265080"/>
            <a:ext cx="6129269" cy="3592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Afbeeldingsresultaat voor AQUEDUCS ROMAINS">
            <a:extLst>
              <a:ext uri="{FF2B5EF4-FFF2-40B4-BE49-F238E27FC236}">
                <a16:creationId xmlns:a16="http://schemas.microsoft.com/office/drawing/2014/main" id="{6D439613-985F-4EB3-B016-4289F51E00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6" b="469"/>
          <a:stretch/>
        </p:blipFill>
        <p:spPr bwMode="auto">
          <a:xfrm>
            <a:off x="643467" y="-5"/>
            <a:ext cx="6082711" cy="3920044"/>
          </a:xfrm>
          <a:custGeom>
            <a:avLst/>
            <a:gdLst>
              <a:gd name="connsiteX0" fmla="*/ 0 w 6082711"/>
              <a:gd name="connsiteY0" fmla="*/ 0 h 3920044"/>
              <a:gd name="connsiteX1" fmla="*/ 6082711 w 6082711"/>
              <a:gd name="connsiteY1" fmla="*/ 0 h 3920044"/>
              <a:gd name="connsiteX2" fmla="*/ 6082711 w 6082711"/>
              <a:gd name="connsiteY2" fmla="*/ 3103225 h 3920044"/>
              <a:gd name="connsiteX3" fmla="*/ 4614930 w 6082711"/>
              <a:gd name="connsiteY3" fmla="*/ 3103225 h 3920044"/>
              <a:gd name="connsiteX4" fmla="*/ 4614930 w 6082711"/>
              <a:gd name="connsiteY4" fmla="*/ 3920044 h 3920044"/>
              <a:gd name="connsiteX5" fmla="*/ 0 w 6082711"/>
              <a:gd name="connsiteY5" fmla="*/ 3920044 h 3920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82711" h="3920044">
                <a:moveTo>
                  <a:pt x="0" y="0"/>
                </a:moveTo>
                <a:lnTo>
                  <a:pt x="6082711" y="0"/>
                </a:lnTo>
                <a:lnTo>
                  <a:pt x="6082711" y="3103225"/>
                </a:lnTo>
                <a:lnTo>
                  <a:pt x="4614930" y="3103225"/>
                </a:lnTo>
                <a:lnTo>
                  <a:pt x="4614930" y="3920044"/>
                </a:lnTo>
                <a:lnTo>
                  <a:pt x="0" y="3920044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E97C36FC-DEAA-4DCA-B0AB-7F9357FA40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87045" y="643467"/>
            <a:ext cx="4661488" cy="2460741"/>
          </a:xfrm>
          <a:prstGeom prst="rect">
            <a:avLst/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278C38CD-A630-49FF-8417-6792A2B13F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8" y="4080063"/>
            <a:ext cx="4614930" cy="2156145"/>
          </a:xfrm>
          <a:prstGeom prst="rect">
            <a:avLst/>
          </a:prstGeom>
          <a:solidFill>
            <a:schemeClr val="tx1">
              <a:lumMod val="50000"/>
              <a:lumOff val="5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2697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807543-94F6-4689-B168-59D0DD8503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BE" dirty="0"/>
              <a:t>SPANJE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0BB19D-887B-4611-B0BF-CF45BF2F28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BE" dirty="0"/>
          </a:p>
          <a:p>
            <a:pPr lvl="1"/>
            <a:r>
              <a:rPr lang="fr-BE" dirty="0"/>
              <a:t>SEGOVIA</a:t>
            </a:r>
          </a:p>
          <a:p>
            <a:pPr lvl="1"/>
            <a:r>
              <a:rPr lang="fr-BE" dirty="0"/>
              <a:t>TARAGONA</a:t>
            </a:r>
          </a:p>
          <a:p>
            <a:pPr lvl="1"/>
            <a:r>
              <a:rPr lang="fr-BE" dirty="0"/>
              <a:t>MERIDA</a:t>
            </a:r>
          </a:p>
          <a:p>
            <a:pPr lvl="1"/>
            <a:r>
              <a:rPr lang="fr-BE" dirty="0"/>
              <a:t>Extramadura</a:t>
            </a:r>
          </a:p>
        </p:txBody>
      </p:sp>
    </p:spTree>
    <p:extLst>
      <p:ext uri="{BB962C8B-B14F-4D97-AF65-F5344CB8AC3E}">
        <p14:creationId xmlns:p14="http://schemas.microsoft.com/office/powerpoint/2010/main" val="30382987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Afbeeldingsresultaat voor AQUADUCS EN ESPAGNE">
            <a:extLst>
              <a:ext uri="{FF2B5EF4-FFF2-40B4-BE49-F238E27FC236}">
                <a16:creationId xmlns:a16="http://schemas.microsoft.com/office/drawing/2014/main" id="{E9FABFC1-D1EC-4525-B336-A9FFDA1D22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7752" y="981385"/>
            <a:ext cx="6995160" cy="4880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43049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28</Words>
  <Application>Microsoft Office PowerPoint</Application>
  <PresentationFormat>Breedbeeld</PresentationFormat>
  <Paragraphs>19</Paragraphs>
  <Slides>34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34</vt:i4>
      </vt:variant>
    </vt:vector>
  </HeadingPairs>
  <TitlesOfParts>
    <vt:vector size="38" baseType="lpstr">
      <vt:lpstr>Arial</vt:lpstr>
      <vt:lpstr>Calibri</vt:lpstr>
      <vt:lpstr>Calibri Light</vt:lpstr>
      <vt:lpstr>Office Theme</vt:lpstr>
      <vt:lpstr>ROMEINSE LANDMETERS Instrumenten Jan De Graeve Oudenburg 31.03.2019</vt:lpstr>
      <vt:lpstr>LIMES ROMANORUM </vt:lpstr>
      <vt:lpstr>PowerPoint-presentatie</vt:lpstr>
      <vt:lpstr>AQUADUCTS  </vt:lpstr>
      <vt:lpstr>PowerPoint-presentatie</vt:lpstr>
      <vt:lpstr>Le Pont du Gard</vt:lpstr>
      <vt:lpstr>PowerPoint-presentatie</vt:lpstr>
      <vt:lpstr>SPANJE</vt:lpstr>
      <vt:lpstr>PowerPoint-presentatie</vt:lpstr>
      <vt:lpstr>PowerPoint-presentatie</vt:lpstr>
      <vt:lpstr>PowerPoint-presentatie</vt:lpstr>
      <vt:lpstr>PowerPoint-presentatie</vt:lpstr>
      <vt:lpstr>Aquaduct ondergronds</vt:lpstr>
      <vt:lpstr>PowerPoint-presentatie</vt:lpstr>
      <vt:lpstr>WATERPASSING</vt:lpstr>
      <vt:lpstr>PowerPoint-presentatie</vt:lpstr>
      <vt:lpstr>TUNNEL van SAMOS </vt:lpstr>
      <vt:lpstr>PowerPoint-presentatie</vt:lpstr>
      <vt:lpstr>GROMA</vt:lpstr>
      <vt:lpstr>PowerPoint-presentatie</vt:lpstr>
      <vt:lpstr>DIOPTRA</vt:lpstr>
      <vt:lpstr>PowerPoint-presentatie</vt:lpstr>
      <vt:lpstr>ODOMETER</vt:lpstr>
      <vt:lpstr>PowerPoint-presentatie</vt:lpstr>
      <vt:lpstr>PEUTINGER KAART</vt:lpstr>
      <vt:lpstr>PowerPoint-presentatie</vt:lpstr>
      <vt:lpstr>ORIENTATIE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DANK U NUNC EST BIBENDUM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ROMEINSE LANDMETERS Instrumenten Jan De Graeve Oudenburg 31.03.2019</dc:title>
  <dc:creator>Jan</dc:creator>
  <cp:lastModifiedBy>lisa Ferdinande</cp:lastModifiedBy>
  <cp:revision>5</cp:revision>
  <dcterms:created xsi:type="dcterms:W3CDTF">2019-02-23T10:15:43Z</dcterms:created>
  <dcterms:modified xsi:type="dcterms:W3CDTF">2019-04-08T07:13:55Z</dcterms:modified>
</cp:coreProperties>
</file>